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1" r:id="rId1"/>
  </p:sldMasterIdLst>
  <p:notesMasterIdLst>
    <p:notesMasterId r:id="rId9"/>
  </p:notesMasterIdLst>
  <p:sldIdLst>
    <p:sldId id="273" r:id="rId2"/>
    <p:sldId id="274" r:id="rId3"/>
    <p:sldId id="280" r:id="rId4"/>
    <p:sldId id="279" r:id="rId5"/>
    <p:sldId id="276" r:id="rId6"/>
    <p:sldId id="277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7A9"/>
    <a:srgbClr val="596A85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ea.unifi.it/vp-615-programmazione.html" TargetMode="External"/><Relationship Id="rId1" Type="http://schemas.openxmlformats.org/officeDocument/2006/relationships/hyperlink" Target="https://www.dief.unifi.it/vp-482-performance-di-struttura-2021.html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ea.unifi.it/vp-615-programmazione.html" TargetMode="External"/><Relationship Id="rId1" Type="http://schemas.openxmlformats.org/officeDocument/2006/relationships/hyperlink" Target="https://www.dief.unifi.it/vp-482-performance-di-struttura-2021.html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C37D1-A135-4A51-89FB-F895EAF5B6D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0A8BDA2B-9C88-4C3E-B83F-DC65FF33D3CA}">
      <dgm:prSet/>
      <dgm:spPr/>
      <dgm:t>
        <a:bodyPr/>
        <a:lstStyle/>
        <a:p>
          <a:pPr algn="l"/>
          <a:r>
            <a:rPr lang="it-IT" dirty="0"/>
            <a:t>Il Progetto di Coordinamento è stato presentato ai Direttori dei due Dipartimenti </a:t>
          </a:r>
          <a:r>
            <a:rPr lang="it-IT" dirty="0" err="1"/>
            <a:t>Dief</a:t>
          </a:r>
          <a:r>
            <a:rPr lang="it-IT" dirty="0"/>
            <a:t> e </a:t>
          </a:r>
          <a:r>
            <a:rPr lang="it-IT" dirty="0" err="1"/>
            <a:t>Dicea</a:t>
          </a:r>
          <a:r>
            <a:rPr lang="it-IT" dirty="0"/>
            <a:t> e al Direttore Generale in data 22 aprile, ed approvato al </a:t>
          </a:r>
          <a:r>
            <a:rPr lang="it-IT" dirty="0" err="1"/>
            <a:t>CdD</a:t>
          </a:r>
          <a:r>
            <a:rPr lang="it-IT" dirty="0"/>
            <a:t> del </a:t>
          </a:r>
          <a:r>
            <a:rPr lang="it-IT" dirty="0" err="1"/>
            <a:t>Dief</a:t>
          </a:r>
          <a:r>
            <a:rPr lang="it-IT" dirty="0"/>
            <a:t> il 20 maggio e del </a:t>
          </a:r>
          <a:r>
            <a:rPr lang="it-IT" dirty="0" err="1"/>
            <a:t>Dicea</a:t>
          </a:r>
          <a:r>
            <a:rPr lang="it-IT" dirty="0"/>
            <a:t> il 12 maggio. </a:t>
          </a:r>
        </a:p>
      </dgm:t>
    </dgm:pt>
    <dgm:pt modelId="{17C4E597-1E7F-46D8-8D7C-499F0A62DEBD}" type="parTrans" cxnId="{C33770C6-F509-4B56-824C-2E1524589CF5}">
      <dgm:prSet/>
      <dgm:spPr/>
      <dgm:t>
        <a:bodyPr/>
        <a:lstStyle/>
        <a:p>
          <a:endParaRPr lang="it-IT"/>
        </a:p>
      </dgm:t>
    </dgm:pt>
    <dgm:pt modelId="{11B08C10-20CC-4D49-80F3-28C9BF5CBEDB}" type="sibTrans" cxnId="{C33770C6-F509-4B56-824C-2E1524589CF5}">
      <dgm:prSet/>
      <dgm:spPr/>
      <dgm:t>
        <a:bodyPr/>
        <a:lstStyle/>
        <a:p>
          <a:endParaRPr lang="it-IT"/>
        </a:p>
      </dgm:t>
    </dgm:pt>
    <dgm:pt modelId="{ADCFA93A-CE3A-4C59-8167-F60025511A30}" type="pres">
      <dgm:prSet presAssocID="{997C37D1-A135-4A51-89FB-F895EAF5B6D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FB00DC-E268-4FE7-874C-7B2110DD8368}" type="pres">
      <dgm:prSet presAssocID="{0A8BDA2B-9C88-4C3E-B83F-DC65FF33D3CA}" presName="circle1" presStyleLbl="node1" presStyleIdx="0" presStyleCnt="1"/>
      <dgm:spPr/>
    </dgm:pt>
    <dgm:pt modelId="{401D592C-0CDA-402D-B45E-EAA47BB6BBE6}" type="pres">
      <dgm:prSet presAssocID="{0A8BDA2B-9C88-4C3E-B83F-DC65FF33D3CA}" presName="space" presStyleCnt="0"/>
      <dgm:spPr/>
    </dgm:pt>
    <dgm:pt modelId="{66DA657F-F078-4460-A35C-436DD8862A0A}" type="pres">
      <dgm:prSet presAssocID="{0A8BDA2B-9C88-4C3E-B83F-DC65FF33D3CA}" presName="rect1" presStyleLbl="alignAcc1" presStyleIdx="0" presStyleCnt="1"/>
      <dgm:spPr/>
      <dgm:t>
        <a:bodyPr/>
        <a:lstStyle/>
        <a:p>
          <a:endParaRPr lang="it-IT"/>
        </a:p>
      </dgm:t>
    </dgm:pt>
    <dgm:pt modelId="{8E9741F7-7B21-4A7D-816B-85BC2F6178FA}" type="pres">
      <dgm:prSet presAssocID="{0A8BDA2B-9C88-4C3E-B83F-DC65FF33D3C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F07FF8-2A7C-4B16-90FF-D9158EBB9B9C}" type="presOf" srcId="{0A8BDA2B-9C88-4C3E-B83F-DC65FF33D3CA}" destId="{66DA657F-F078-4460-A35C-436DD8862A0A}" srcOrd="0" destOrd="0" presId="urn:microsoft.com/office/officeart/2005/8/layout/target3"/>
    <dgm:cxn modelId="{8B9C9824-EDCB-4C4A-AA13-9E80FE3249B9}" type="presOf" srcId="{0A8BDA2B-9C88-4C3E-B83F-DC65FF33D3CA}" destId="{8E9741F7-7B21-4A7D-816B-85BC2F6178FA}" srcOrd="1" destOrd="0" presId="urn:microsoft.com/office/officeart/2005/8/layout/target3"/>
    <dgm:cxn modelId="{8D0DCF9D-0851-4F0A-A158-37D91E02AB1A}" type="presOf" srcId="{997C37D1-A135-4A51-89FB-F895EAF5B6D4}" destId="{ADCFA93A-CE3A-4C59-8167-F60025511A30}" srcOrd="0" destOrd="0" presId="urn:microsoft.com/office/officeart/2005/8/layout/target3"/>
    <dgm:cxn modelId="{C33770C6-F509-4B56-824C-2E1524589CF5}" srcId="{997C37D1-A135-4A51-89FB-F895EAF5B6D4}" destId="{0A8BDA2B-9C88-4C3E-B83F-DC65FF33D3CA}" srcOrd="0" destOrd="0" parTransId="{17C4E597-1E7F-46D8-8D7C-499F0A62DEBD}" sibTransId="{11B08C10-20CC-4D49-80F3-28C9BF5CBEDB}"/>
    <dgm:cxn modelId="{43BB57DE-E5F4-49C5-B7A6-17E4F8532599}" type="presParOf" srcId="{ADCFA93A-CE3A-4C59-8167-F60025511A30}" destId="{07FB00DC-E268-4FE7-874C-7B2110DD8368}" srcOrd="0" destOrd="0" presId="urn:microsoft.com/office/officeart/2005/8/layout/target3"/>
    <dgm:cxn modelId="{49343273-763E-4A12-B4A2-EFA2D530DB31}" type="presParOf" srcId="{ADCFA93A-CE3A-4C59-8167-F60025511A30}" destId="{401D592C-0CDA-402D-B45E-EAA47BB6BBE6}" srcOrd="1" destOrd="0" presId="urn:microsoft.com/office/officeart/2005/8/layout/target3"/>
    <dgm:cxn modelId="{E1CD8C6F-E1AF-4686-AD52-29A22455B495}" type="presParOf" srcId="{ADCFA93A-CE3A-4C59-8167-F60025511A30}" destId="{66DA657F-F078-4460-A35C-436DD8862A0A}" srcOrd="2" destOrd="0" presId="urn:microsoft.com/office/officeart/2005/8/layout/target3"/>
    <dgm:cxn modelId="{D8E6A9A6-4416-4980-92F0-5BE3A12A2A71}" type="presParOf" srcId="{ADCFA93A-CE3A-4C59-8167-F60025511A30}" destId="{8E9741F7-7B21-4A7D-816B-85BC2F6178F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A55D5-6CC2-4470-8C0E-4001D86EE4B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286ECF1-5CE1-4CAE-9205-273D66279A52}">
      <dgm:prSet/>
      <dgm:spPr/>
      <dgm:t>
        <a:bodyPr/>
        <a:lstStyle/>
        <a:p>
          <a:pPr algn="l"/>
          <a:r>
            <a:rPr lang="it-IT" dirty="0"/>
            <a:t>Il progetto è pubblicato sul sito istituzionale </a:t>
          </a:r>
        </a:p>
        <a:p>
          <a:pPr algn="l"/>
          <a:r>
            <a:rPr lang="it-IT" dirty="0" err="1"/>
            <a:t>Dief</a:t>
          </a:r>
          <a:r>
            <a:rPr lang="it-IT" dirty="0"/>
            <a:t>: </a:t>
          </a:r>
          <a:r>
            <a:rPr lang="it-IT" dirty="0">
              <a:hlinkClick xmlns:r="http://schemas.openxmlformats.org/officeDocument/2006/relationships" r:id="rId1"/>
            </a:rPr>
            <a:t>https://www.dief.unifi.it/vp-482-performance-di-struttura-2021.html</a:t>
          </a:r>
          <a:r>
            <a:rPr lang="it-IT" dirty="0"/>
            <a:t> </a:t>
          </a:r>
        </a:p>
        <a:p>
          <a:pPr algn="l"/>
          <a:r>
            <a:rPr lang="it-IT" dirty="0" err="1"/>
            <a:t>Dicea</a:t>
          </a:r>
          <a:r>
            <a:rPr lang="it-IT" dirty="0"/>
            <a:t>: </a:t>
          </a:r>
          <a:r>
            <a:rPr lang="it-IT" u="sng" dirty="0">
              <a:hlinkClick xmlns:r="http://schemas.openxmlformats.org/officeDocument/2006/relationships" r:id="rId2"/>
            </a:rPr>
            <a:t>https://www.dicea.unifi.it/vp-615-programmazione.html</a:t>
          </a:r>
          <a:r>
            <a:rPr lang="it-IT" dirty="0"/>
            <a:t>.</a:t>
          </a:r>
        </a:p>
      </dgm:t>
    </dgm:pt>
    <dgm:pt modelId="{8883F8BA-4C0E-45EA-9771-77788B6F70BD}" type="parTrans" cxnId="{1E21B490-5179-425C-B6C7-EB66950942DF}">
      <dgm:prSet/>
      <dgm:spPr/>
      <dgm:t>
        <a:bodyPr/>
        <a:lstStyle/>
        <a:p>
          <a:endParaRPr lang="it-IT"/>
        </a:p>
      </dgm:t>
    </dgm:pt>
    <dgm:pt modelId="{C37B7377-8001-4935-A03B-20A7CA72E272}" type="sibTrans" cxnId="{1E21B490-5179-425C-B6C7-EB66950942DF}">
      <dgm:prSet/>
      <dgm:spPr/>
      <dgm:t>
        <a:bodyPr/>
        <a:lstStyle/>
        <a:p>
          <a:endParaRPr lang="it-IT"/>
        </a:p>
      </dgm:t>
    </dgm:pt>
    <dgm:pt modelId="{A6C07D77-6781-4C35-80B3-94B80248E121}" type="pres">
      <dgm:prSet presAssocID="{D86A55D5-6CC2-4470-8C0E-4001D86EE4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045F8D8-2AFD-4203-A609-B883ECBF5FE0}" type="pres">
      <dgm:prSet presAssocID="{B286ECF1-5CE1-4CAE-9205-273D66279A52}" presName="circle1" presStyleLbl="node1" presStyleIdx="0" presStyleCnt="1"/>
      <dgm:spPr/>
    </dgm:pt>
    <dgm:pt modelId="{E3788905-3D5F-485F-9A17-1BF6CC504FCD}" type="pres">
      <dgm:prSet presAssocID="{B286ECF1-5CE1-4CAE-9205-273D66279A52}" presName="space" presStyleCnt="0"/>
      <dgm:spPr/>
    </dgm:pt>
    <dgm:pt modelId="{D10FC503-8D1F-48DF-BA2B-97A307B83DED}" type="pres">
      <dgm:prSet presAssocID="{B286ECF1-5CE1-4CAE-9205-273D66279A52}" presName="rect1" presStyleLbl="alignAcc1" presStyleIdx="0" presStyleCnt="1"/>
      <dgm:spPr/>
      <dgm:t>
        <a:bodyPr/>
        <a:lstStyle/>
        <a:p>
          <a:endParaRPr lang="it-IT"/>
        </a:p>
      </dgm:t>
    </dgm:pt>
    <dgm:pt modelId="{4AD20FE3-5AF0-4AAF-B3B8-3C4599B4E605}" type="pres">
      <dgm:prSet presAssocID="{B286ECF1-5CE1-4CAE-9205-273D66279A5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E21B490-5179-425C-B6C7-EB66950942DF}" srcId="{D86A55D5-6CC2-4470-8C0E-4001D86EE4B1}" destId="{B286ECF1-5CE1-4CAE-9205-273D66279A52}" srcOrd="0" destOrd="0" parTransId="{8883F8BA-4C0E-45EA-9771-77788B6F70BD}" sibTransId="{C37B7377-8001-4935-A03B-20A7CA72E272}"/>
    <dgm:cxn modelId="{F47CF4A5-E26B-429F-9E08-636EE409B53A}" type="presOf" srcId="{D86A55D5-6CC2-4470-8C0E-4001D86EE4B1}" destId="{A6C07D77-6781-4C35-80B3-94B80248E121}" srcOrd="0" destOrd="0" presId="urn:microsoft.com/office/officeart/2005/8/layout/target3"/>
    <dgm:cxn modelId="{2703D623-3D62-4E4B-A2BA-23A9694C9F22}" type="presOf" srcId="{B286ECF1-5CE1-4CAE-9205-273D66279A52}" destId="{D10FC503-8D1F-48DF-BA2B-97A307B83DED}" srcOrd="0" destOrd="0" presId="urn:microsoft.com/office/officeart/2005/8/layout/target3"/>
    <dgm:cxn modelId="{8A227590-D6CB-4DAC-AC3C-4F030394AD67}" type="presOf" srcId="{B286ECF1-5CE1-4CAE-9205-273D66279A52}" destId="{4AD20FE3-5AF0-4AAF-B3B8-3C4599B4E605}" srcOrd="1" destOrd="0" presId="urn:microsoft.com/office/officeart/2005/8/layout/target3"/>
    <dgm:cxn modelId="{D40B1120-B06C-4262-B79E-86607A88C9AB}" type="presParOf" srcId="{A6C07D77-6781-4C35-80B3-94B80248E121}" destId="{1045F8D8-2AFD-4203-A609-B883ECBF5FE0}" srcOrd="0" destOrd="0" presId="urn:microsoft.com/office/officeart/2005/8/layout/target3"/>
    <dgm:cxn modelId="{387FD376-A525-467A-9D0D-7C4C5235262B}" type="presParOf" srcId="{A6C07D77-6781-4C35-80B3-94B80248E121}" destId="{E3788905-3D5F-485F-9A17-1BF6CC504FCD}" srcOrd="1" destOrd="0" presId="urn:microsoft.com/office/officeart/2005/8/layout/target3"/>
    <dgm:cxn modelId="{0F17A182-08EC-4722-A63F-2717CCF95E09}" type="presParOf" srcId="{A6C07D77-6781-4C35-80B3-94B80248E121}" destId="{D10FC503-8D1F-48DF-BA2B-97A307B83DED}" srcOrd="2" destOrd="0" presId="urn:microsoft.com/office/officeart/2005/8/layout/target3"/>
    <dgm:cxn modelId="{DE1A8012-5070-4064-9121-4D105ACC1FC1}" type="presParOf" srcId="{A6C07D77-6781-4C35-80B3-94B80248E121}" destId="{4AD20FE3-5AF0-4AAF-B3B8-3C4599B4E60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A2768E-C528-4ED5-ACA0-190C5FEFE82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A15F004-E14A-4B90-8804-7EBE3005EAE6}">
      <dgm:prSet custT="1"/>
      <dgm:spPr/>
      <dgm:t>
        <a:bodyPr/>
        <a:lstStyle/>
        <a:p>
          <a:pPr algn="l"/>
          <a:r>
            <a:rPr lang="it-IT" sz="1600" dirty="0"/>
            <a:t>La dott.ssa Rina Nigro ha coinvolto: </a:t>
          </a:r>
        </a:p>
        <a:p>
          <a:pPr algn="l"/>
          <a:r>
            <a:rPr lang="it-IT" sz="1600" dirty="0"/>
            <a:t>il personale del </a:t>
          </a:r>
          <a:r>
            <a:rPr lang="it-IT" sz="1600" dirty="0" err="1"/>
            <a:t>Dicea</a:t>
          </a:r>
          <a:r>
            <a:rPr lang="it-IT" sz="1600" dirty="0"/>
            <a:t> durante una riunione del 21 giugno e data comunicazione al </a:t>
          </a:r>
          <a:r>
            <a:rPr lang="it-IT" sz="1600" dirty="0" err="1"/>
            <a:t>CdD</a:t>
          </a:r>
          <a:r>
            <a:rPr lang="it-IT" sz="1600" dirty="0"/>
            <a:t> del </a:t>
          </a:r>
          <a:r>
            <a:rPr lang="it-IT" sz="1600" dirty="0" err="1"/>
            <a:t>Dicea</a:t>
          </a:r>
          <a:r>
            <a:rPr lang="it-IT" sz="1600" dirty="0"/>
            <a:t> nella seduta del 16 luglio; </a:t>
          </a:r>
        </a:p>
        <a:p>
          <a:pPr algn="l"/>
          <a:r>
            <a:rPr lang="it-IT" sz="1600" dirty="0"/>
            <a:t>il personale del </a:t>
          </a:r>
          <a:r>
            <a:rPr lang="it-IT" sz="1600" dirty="0" err="1"/>
            <a:t>Dief</a:t>
          </a:r>
          <a:r>
            <a:rPr lang="it-IT" sz="1600" dirty="0"/>
            <a:t> è stato informato nella riunione del 1 luglio, e le proposte organizzative del Coordinatore sono state riferite al Direttore del </a:t>
          </a:r>
          <a:r>
            <a:rPr lang="it-IT" sz="1600" dirty="0" err="1"/>
            <a:t>Dief</a:t>
          </a:r>
          <a:r>
            <a:rPr lang="it-IT" sz="1600" dirty="0"/>
            <a:t> in un incontro del 12 luglio, per poter essere presentato al </a:t>
          </a:r>
          <a:r>
            <a:rPr lang="it-IT" sz="1600" dirty="0" err="1"/>
            <a:t>CdD</a:t>
          </a:r>
          <a:r>
            <a:rPr lang="it-IT" sz="1600" dirty="0"/>
            <a:t> del 22 luglio.</a:t>
          </a:r>
        </a:p>
      </dgm:t>
    </dgm:pt>
    <dgm:pt modelId="{CDA5709E-9B57-46B9-B1F3-BDBB22A5BF6F}" type="parTrans" cxnId="{0A011667-AC31-4270-84C5-2D7030C9F2AE}">
      <dgm:prSet/>
      <dgm:spPr/>
      <dgm:t>
        <a:bodyPr/>
        <a:lstStyle/>
        <a:p>
          <a:endParaRPr lang="it-IT"/>
        </a:p>
      </dgm:t>
    </dgm:pt>
    <dgm:pt modelId="{CB0E1D3D-487F-4908-8074-FFE0133178BB}" type="sibTrans" cxnId="{0A011667-AC31-4270-84C5-2D7030C9F2AE}">
      <dgm:prSet/>
      <dgm:spPr/>
      <dgm:t>
        <a:bodyPr/>
        <a:lstStyle/>
        <a:p>
          <a:endParaRPr lang="it-IT"/>
        </a:p>
      </dgm:t>
    </dgm:pt>
    <dgm:pt modelId="{B178D0E9-0F44-47AB-8DC3-4FBC0978E230}" type="pres">
      <dgm:prSet presAssocID="{99A2768E-C528-4ED5-ACA0-190C5FEFE82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CF81357-03DD-4BE6-A65E-FA2557347222}" type="pres">
      <dgm:prSet presAssocID="{CA15F004-E14A-4B90-8804-7EBE3005EAE6}" presName="circle1" presStyleLbl="node1" presStyleIdx="0" presStyleCnt="1"/>
      <dgm:spPr/>
    </dgm:pt>
    <dgm:pt modelId="{373FA126-756D-4A2B-ACF9-DF11E495F193}" type="pres">
      <dgm:prSet presAssocID="{CA15F004-E14A-4B90-8804-7EBE3005EAE6}" presName="space" presStyleCnt="0"/>
      <dgm:spPr/>
    </dgm:pt>
    <dgm:pt modelId="{83EE6CF9-2670-4002-AC4F-9E25B08D6D34}" type="pres">
      <dgm:prSet presAssocID="{CA15F004-E14A-4B90-8804-7EBE3005EAE6}" presName="rect1" presStyleLbl="alignAcc1" presStyleIdx="0" presStyleCnt="1" custLinFactNeighborX="-174" custLinFactNeighborY="-1667"/>
      <dgm:spPr/>
      <dgm:t>
        <a:bodyPr/>
        <a:lstStyle/>
        <a:p>
          <a:endParaRPr lang="it-IT"/>
        </a:p>
      </dgm:t>
    </dgm:pt>
    <dgm:pt modelId="{44D119F3-6F0A-451B-95F7-4F69A103DFF1}" type="pres">
      <dgm:prSet presAssocID="{CA15F004-E14A-4B90-8804-7EBE3005EAE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A011667-AC31-4270-84C5-2D7030C9F2AE}" srcId="{99A2768E-C528-4ED5-ACA0-190C5FEFE82E}" destId="{CA15F004-E14A-4B90-8804-7EBE3005EAE6}" srcOrd="0" destOrd="0" parTransId="{CDA5709E-9B57-46B9-B1F3-BDBB22A5BF6F}" sibTransId="{CB0E1D3D-487F-4908-8074-FFE0133178BB}"/>
    <dgm:cxn modelId="{C3225580-88BC-465F-9508-A6143C4E2345}" type="presOf" srcId="{CA15F004-E14A-4B90-8804-7EBE3005EAE6}" destId="{44D119F3-6F0A-451B-95F7-4F69A103DFF1}" srcOrd="1" destOrd="0" presId="urn:microsoft.com/office/officeart/2005/8/layout/target3"/>
    <dgm:cxn modelId="{96F906A6-8272-46EB-83B1-000D8AD22D53}" type="presOf" srcId="{CA15F004-E14A-4B90-8804-7EBE3005EAE6}" destId="{83EE6CF9-2670-4002-AC4F-9E25B08D6D34}" srcOrd="0" destOrd="0" presId="urn:microsoft.com/office/officeart/2005/8/layout/target3"/>
    <dgm:cxn modelId="{56AF81ED-73D7-46FD-A4A5-DEF66062E979}" type="presOf" srcId="{99A2768E-C528-4ED5-ACA0-190C5FEFE82E}" destId="{B178D0E9-0F44-47AB-8DC3-4FBC0978E230}" srcOrd="0" destOrd="0" presId="urn:microsoft.com/office/officeart/2005/8/layout/target3"/>
    <dgm:cxn modelId="{2B3FE531-9DC1-40BB-B6D6-F53A5DB02581}" type="presParOf" srcId="{B178D0E9-0F44-47AB-8DC3-4FBC0978E230}" destId="{4CF81357-03DD-4BE6-A65E-FA2557347222}" srcOrd="0" destOrd="0" presId="urn:microsoft.com/office/officeart/2005/8/layout/target3"/>
    <dgm:cxn modelId="{62C66C16-8297-463C-953E-84C37768F008}" type="presParOf" srcId="{B178D0E9-0F44-47AB-8DC3-4FBC0978E230}" destId="{373FA126-756D-4A2B-ACF9-DF11E495F193}" srcOrd="1" destOrd="0" presId="urn:microsoft.com/office/officeart/2005/8/layout/target3"/>
    <dgm:cxn modelId="{CCDF86F0-02EC-4F0A-9D47-63DA61B78A6E}" type="presParOf" srcId="{B178D0E9-0F44-47AB-8DC3-4FBC0978E230}" destId="{83EE6CF9-2670-4002-AC4F-9E25B08D6D34}" srcOrd="2" destOrd="0" presId="urn:microsoft.com/office/officeart/2005/8/layout/target3"/>
    <dgm:cxn modelId="{F30BE9EF-67D7-4350-9872-B26E1EE86041}" type="presParOf" srcId="{B178D0E9-0F44-47AB-8DC3-4FBC0978E230}" destId="{44D119F3-6F0A-451B-95F7-4F69A103DFF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73F6E4-F869-4BB6-8D93-F99DDDAED0EA}" type="doc">
      <dgm:prSet loTypeId="urn:microsoft.com/office/officeart/2005/8/layout/hProcess3" loCatId="process" qsTypeId="urn:microsoft.com/office/officeart/2005/8/quickstyle/3d3" qsCatId="3D" csTypeId="urn:microsoft.com/office/officeart/2005/8/colors/accent1_2" csCatId="accent1" phldr="1"/>
      <dgm:spPr/>
    </dgm:pt>
    <dgm:pt modelId="{32915347-5715-4EE5-9BB4-1E154EC1BAC0}">
      <dgm:prSet phldrT="[Testo]" custT="1"/>
      <dgm:spPr>
        <a:blipFill rotWithShape="0">
          <a:blip xmlns:r="http://schemas.openxmlformats.org/officeDocument/2006/relationships" r:embed="rId1"/>
          <a:srcRect/>
          <a:stretch>
            <a:fillRect l="-198000" r="-198000"/>
          </a:stretch>
        </a:blipFill>
      </dgm:spPr>
      <dgm:t>
        <a:bodyPr/>
        <a:lstStyle/>
        <a:p>
          <a:r>
            <a:rPr lang="it-IT" sz="1200" b="1" dirty="0">
              <a:solidFill>
                <a:sysClr val="windowText" lastClr="000000"/>
              </a:solidFill>
            </a:rPr>
            <a:t>I gruppi di lavoro, seguendo il cronoprogramma allegato al progetto, che aveva diviso le attività tra “</a:t>
          </a:r>
          <a:r>
            <a:rPr lang="it-IT" sz="1200" b="1" i="1" dirty="0">
              <a:solidFill>
                <a:sysClr val="windowText" lastClr="000000"/>
              </a:solidFill>
            </a:rPr>
            <a:t>breve temine</a:t>
          </a:r>
          <a:r>
            <a:rPr lang="it-IT" sz="1200" b="1" dirty="0">
              <a:solidFill>
                <a:sysClr val="windowText" lastClr="000000"/>
              </a:solidFill>
            </a:rPr>
            <a:t>” fino al 30 giugno, “</a:t>
          </a:r>
          <a:r>
            <a:rPr lang="it-IT" sz="1200" b="1" i="1" dirty="0">
              <a:solidFill>
                <a:sysClr val="windowText" lastClr="000000"/>
              </a:solidFill>
            </a:rPr>
            <a:t>medio termine</a:t>
          </a:r>
          <a:r>
            <a:rPr lang="it-IT" sz="1200" b="1" dirty="0">
              <a:solidFill>
                <a:sysClr val="windowText" lastClr="000000"/>
              </a:solidFill>
            </a:rPr>
            <a:t>” fino alla fine dell’anno, e “</a:t>
          </a:r>
          <a:r>
            <a:rPr lang="it-IT" sz="1200" b="1" i="1" dirty="0">
              <a:solidFill>
                <a:sysClr val="windowText" lastClr="000000"/>
              </a:solidFill>
            </a:rPr>
            <a:t>a tendere</a:t>
          </a:r>
          <a:r>
            <a:rPr lang="it-IT" sz="1200" b="1" dirty="0">
              <a:solidFill>
                <a:sysClr val="windowText" lastClr="000000"/>
              </a:solidFill>
            </a:rPr>
            <a:t>” per le azioni che si potranno svolgere nell’anno 2022, hanno svolto il loro compito ed hanno relazionato ai Coordinatori, presentando proposte, documenti, slides, come di seguito indicato:</a:t>
          </a:r>
        </a:p>
      </dgm:t>
    </dgm:pt>
    <dgm:pt modelId="{695A7A63-3E23-42DD-9394-ADE257008334}" type="parTrans" cxnId="{40E87D3F-1EC8-4689-9963-B866DE596B4C}">
      <dgm:prSet/>
      <dgm:spPr/>
      <dgm:t>
        <a:bodyPr/>
        <a:lstStyle/>
        <a:p>
          <a:endParaRPr lang="it-IT" sz="1200"/>
        </a:p>
      </dgm:t>
    </dgm:pt>
    <dgm:pt modelId="{B3EF5CD2-BFD1-45A7-829E-0873EAE0729E}" type="sibTrans" cxnId="{40E87D3F-1EC8-4689-9963-B866DE596B4C}">
      <dgm:prSet/>
      <dgm:spPr/>
      <dgm:t>
        <a:bodyPr/>
        <a:lstStyle/>
        <a:p>
          <a:endParaRPr lang="it-IT" sz="1200"/>
        </a:p>
      </dgm:t>
    </dgm:pt>
    <dgm:pt modelId="{36DC0DBB-208F-48CE-B4A5-3E2733CE97C9}" type="pres">
      <dgm:prSet presAssocID="{1873F6E4-F869-4BB6-8D93-F99DDDAED0EA}" presName="Name0" presStyleCnt="0">
        <dgm:presLayoutVars>
          <dgm:dir/>
          <dgm:animLvl val="lvl"/>
          <dgm:resizeHandles val="exact"/>
        </dgm:presLayoutVars>
      </dgm:prSet>
      <dgm:spPr/>
    </dgm:pt>
    <dgm:pt modelId="{7EB186DA-E546-4A68-8556-01808F5ED757}" type="pres">
      <dgm:prSet presAssocID="{1873F6E4-F869-4BB6-8D93-F99DDDAED0EA}" presName="dummy" presStyleCnt="0"/>
      <dgm:spPr/>
    </dgm:pt>
    <dgm:pt modelId="{82FF6A51-AC59-4D1A-A576-EA59338B25B7}" type="pres">
      <dgm:prSet presAssocID="{1873F6E4-F869-4BB6-8D93-F99DDDAED0EA}" presName="linH" presStyleCnt="0"/>
      <dgm:spPr/>
    </dgm:pt>
    <dgm:pt modelId="{C0165871-BF0F-4255-9659-7B134D8D151E}" type="pres">
      <dgm:prSet presAssocID="{1873F6E4-F869-4BB6-8D93-F99DDDAED0EA}" presName="padding1" presStyleCnt="0"/>
      <dgm:spPr/>
    </dgm:pt>
    <dgm:pt modelId="{23E7FF25-012C-442D-960C-440832973565}" type="pres">
      <dgm:prSet presAssocID="{32915347-5715-4EE5-9BB4-1E154EC1BAC0}" presName="linV" presStyleCnt="0"/>
      <dgm:spPr/>
    </dgm:pt>
    <dgm:pt modelId="{5DF51C97-E402-42C2-BB75-558131A56740}" type="pres">
      <dgm:prSet presAssocID="{32915347-5715-4EE5-9BB4-1E154EC1BAC0}" presName="spVertical1" presStyleCnt="0"/>
      <dgm:spPr/>
    </dgm:pt>
    <dgm:pt modelId="{FB8FF1E9-E9F8-40A7-9B44-5C37F4B4C6D7}" type="pres">
      <dgm:prSet presAssocID="{32915347-5715-4EE5-9BB4-1E154EC1BAC0}" presName="parTx" presStyleLbl="revTx" presStyleIdx="0" presStyleCnt="1" custLinFactNeighborX="-17846" custLinFactNeighborY="23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6FD772-5DA0-4C2B-8839-8BAFEE526340}" type="pres">
      <dgm:prSet presAssocID="{32915347-5715-4EE5-9BB4-1E154EC1BAC0}" presName="spVertical2" presStyleCnt="0"/>
      <dgm:spPr/>
    </dgm:pt>
    <dgm:pt modelId="{4BD272BD-7226-4422-9A71-09A2D611C1B9}" type="pres">
      <dgm:prSet presAssocID="{32915347-5715-4EE5-9BB4-1E154EC1BAC0}" presName="spVertical3" presStyleCnt="0"/>
      <dgm:spPr/>
    </dgm:pt>
    <dgm:pt modelId="{DA049776-C034-4699-A6EA-2C4F3921AAE1}" type="pres">
      <dgm:prSet presAssocID="{1873F6E4-F869-4BB6-8D93-F99DDDAED0EA}" presName="padding2" presStyleCnt="0"/>
      <dgm:spPr/>
    </dgm:pt>
    <dgm:pt modelId="{AEDACF2B-382C-435A-82F2-41D990622B4A}" type="pres">
      <dgm:prSet presAssocID="{1873F6E4-F869-4BB6-8D93-F99DDDAED0EA}" presName="negArrow" presStyleCnt="0"/>
      <dgm:spPr/>
    </dgm:pt>
    <dgm:pt modelId="{E577347B-5E5A-43BC-BA03-ADE218BBE8C8}" type="pres">
      <dgm:prSet presAssocID="{1873F6E4-F869-4BB6-8D93-F99DDDAED0EA}" presName="backgroundArrow" presStyleLbl="node1" presStyleIdx="0" presStyleCnt="1"/>
      <dgm:spPr/>
    </dgm:pt>
  </dgm:ptLst>
  <dgm:cxnLst>
    <dgm:cxn modelId="{392E3052-2C48-4112-8571-5D95F8675EF5}" type="presOf" srcId="{32915347-5715-4EE5-9BB4-1E154EC1BAC0}" destId="{FB8FF1E9-E9F8-40A7-9B44-5C37F4B4C6D7}" srcOrd="0" destOrd="0" presId="urn:microsoft.com/office/officeart/2005/8/layout/hProcess3"/>
    <dgm:cxn modelId="{40E87D3F-1EC8-4689-9963-B866DE596B4C}" srcId="{1873F6E4-F869-4BB6-8D93-F99DDDAED0EA}" destId="{32915347-5715-4EE5-9BB4-1E154EC1BAC0}" srcOrd="0" destOrd="0" parTransId="{695A7A63-3E23-42DD-9394-ADE257008334}" sibTransId="{B3EF5CD2-BFD1-45A7-829E-0873EAE0729E}"/>
    <dgm:cxn modelId="{A01C5021-2DE9-4317-88C6-15FD2753A6B8}" type="presOf" srcId="{1873F6E4-F869-4BB6-8D93-F99DDDAED0EA}" destId="{36DC0DBB-208F-48CE-B4A5-3E2733CE97C9}" srcOrd="0" destOrd="0" presId="urn:microsoft.com/office/officeart/2005/8/layout/hProcess3"/>
    <dgm:cxn modelId="{CDDADA0D-FF70-4F10-B83B-E9EC71D67F11}" type="presParOf" srcId="{36DC0DBB-208F-48CE-B4A5-3E2733CE97C9}" destId="{7EB186DA-E546-4A68-8556-01808F5ED757}" srcOrd="0" destOrd="0" presId="urn:microsoft.com/office/officeart/2005/8/layout/hProcess3"/>
    <dgm:cxn modelId="{5B5B0031-1171-4E64-99BF-7DD531AED15B}" type="presParOf" srcId="{36DC0DBB-208F-48CE-B4A5-3E2733CE97C9}" destId="{82FF6A51-AC59-4D1A-A576-EA59338B25B7}" srcOrd="1" destOrd="0" presId="urn:microsoft.com/office/officeart/2005/8/layout/hProcess3"/>
    <dgm:cxn modelId="{CCCC9D90-6030-4F42-8E7A-CFDD9D0A308B}" type="presParOf" srcId="{82FF6A51-AC59-4D1A-A576-EA59338B25B7}" destId="{C0165871-BF0F-4255-9659-7B134D8D151E}" srcOrd="0" destOrd="0" presId="urn:microsoft.com/office/officeart/2005/8/layout/hProcess3"/>
    <dgm:cxn modelId="{4ECA9F0B-1B9B-4D56-B26A-D27307BD3F74}" type="presParOf" srcId="{82FF6A51-AC59-4D1A-A576-EA59338B25B7}" destId="{23E7FF25-012C-442D-960C-440832973565}" srcOrd="1" destOrd="0" presId="urn:microsoft.com/office/officeart/2005/8/layout/hProcess3"/>
    <dgm:cxn modelId="{6B26A3A9-1C94-4FC1-9316-BB60E48E3713}" type="presParOf" srcId="{23E7FF25-012C-442D-960C-440832973565}" destId="{5DF51C97-E402-42C2-BB75-558131A56740}" srcOrd="0" destOrd="0" presId="urn:microsoft.com/office/officeart/2005/8/layout/hProcess3"/>
    <dgm:cxn modelId="{AD7F87C0-4B30-44DB-8913-BDAA648F86E7}" type="presParOf" srcId="{23E7FF25-012C-442D-960C-440832973565}" destId="{FB8FF1E9-E9F8-40A7-9B44-5C37F4B4C6D7}" srcOrd="1" destOrd="0" presId="urn:microsoft.com/office/officeart/2005/8/layout/hProcess3"/>
    <dgm:cxn modelId="{4A84DA66-6FE6-4EE7-8BF2-EE40169DD95D}" type="presParOf" srcId="{23E7FF25-012C-442D-960C-440832973565}" destId="{616FD772-5DA0-4C2B-8839-8BAFEE526340}" srcOrd="2" destOrd="0" presId="urn:microsoft.com/office/officeart/2005/8/layout/hProcess3"/>
    <dgm:cxn modelId="{8A6BCE15-31D2-4F13-A89B-6BA6DA047EED}" type="presParOf" srcId="{23E7FF25-012C-442D-960C-440832973565}" destId="{4BD272BD-7226-4422-9A71-09A2D611C1B9}" srcOrd="3" destOrd="0" presId="urn:microsoft.com/office/officeart/2005/8/layout/hProcess3"/>
    <dgm:cxn modelId="{F7C06D30-E9E0-446B-93E8-AB1ECF5D91C4}" type="presParOf" srcId="{82FF6A51-AC59-4D1A-A576-EA59338B25B7}" destId="{DA049776-C034-4699-A6EA-2C4F3921AAE1}" srcOrd="2" destOrd="0" presId="urn:microsoft.com/office/officeart/2005/8/layout/hProcess3"/>
    <dgm:cxn modelId="{F9F0A15D-834C-456E-A746-F6398297A5B5}" type="presParOf" srcId="{82FF6A51-AC59-4D1A-A576-EA59338B25B7}" destId="{AEDACF2B-382C-435A-82F2-41D990622B4A}" srcOrd="3" destOrd="0" presId="urn:microsoft.com/office/officeart/2005/8/layout/hProcess3"/>
    <dgm:cxn modelId="{DFEC62AA-880E-4138-A672-4AE521BCE5C0}" type="presParOf" srcId="{82FF6A51-AC59-4D1A-A576-EA59338B25B7}" destId="{E577347B-5E5A-43BC-BA03-ADE218BBE8C8}" srcOrd="4" destOrd="0" presId="urn:microsoft.com/office/officeart/2005/8/layout/h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B00DC-E268-4FE7-874C-7B2110DD8368}">
      <dsp:nvSpPr>
        <dsp:cNvPr id="0" name=""/>
        <dsp:cNvSpPr/>
      </dsp:nvSpPr>
      <dsp:spPr>
        <a:xfrm>
          <a:off x="0" y="0"/>
          <a:ext cx="1200329" cy="12003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A657F-F078-4460-A35C-436DD8862A0A}">
      <dsp:nvSpPr>
        <dsp:cNvPr id="0" name=""/>
        <dsp:cNvSpPr/>
      </dsp:nvSpPr>
      <dsp:spPr>
        <a:xfrm>
          <a:off x="600164" y="0"/>
          <a:ext cx="5361759" cy="120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Il Progetto di Coordinamento è stato presentato ai Direttori dei due Dipartimenti </a:t>
          </a:r>
          <a:r>
            <a:rPr lang="it-IT" sz="1700" kern="1200" dirty="0" err="1"/>
            <a:t>Dief</a:t>
          </a:r>
          <a:r>
            <a:rPr lang="it-IT" sz="1700" kern="1200" dirty="0"/>
            <a:t> e </a:t>
          </a:r>
          <a:r>
            <a:rPr lang="it-IT" sz="1700" kern="1200" dirty="0" err="1"/>
            <a:t>Dicea</a:t>
          </a:r>
          <a:r>
            <a:rPr lang="it-IT" sz="1700" kern="1200" dirty="0"/>
            <a:t> e al Direttore Generale in data 22 aprile, ed approvato al </a:t>
          </a:r>
          <a:r>
            <a:rPr lang="it-IT" sz="1700" kern="1200" dirty="0" err="1"/>
            <a:t>CdD</a:t>
          </a:r>
          <a:r>
            <a:rPr lang="it-IT" sz="1700" kern="1200" dirty="0"/>
            <a:t> del </a:t>
          </a:r>
          <a:r>
            <a:rPr lang="it-IT" sz="1700" kern="1200" dirty="0" err="1"/>
            <a:t>Dief</a:t>
          </a:r>
          <a:r>
            <a:rPr lang="it-IT" sz="1700" kern="1200" dirty="0"/>
            <a:t> il 20 maggio e del </a:t>
          </a:r>
          <a:r>
            <a:rPr lang="it-IT" sz="1700" kern="1200" dirty="0" err="1"/>
            <a:t>Dicea</a:t>
          </a:r>
          <a:r>
            <a:rPr lang="it-IT" sz="1700" kern="1200" dirty="0"/>
            <a:t> il 12 maggio. </a:t>
          </a:r>
        </a:p>
      </dsp:txBody>
      <dsp:txXfrm>
        <a:off x="600164" y="0"/>
        <a:ext cx="5361759" cy="1200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5F8D8-2AFD-4203-A609-B883ECBF5FE0}">
      <dsp:nvSpPr>
        <dsp:cNvPr id="0" name=""/>
        <dsp:cNvSpPr/>
      </dsp:nvSpPr>
      <dsp:spPr>
        <a:xfrm>
          <a:off x="0" y="0"/>
          <a:ext cx="1446550" cy="14465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FC503-8D1F-48DF-BA2B-97A307B83DED}">
      <dsp:nvSpPr>
        <dsp:cNvPr id="0" name=""/>
        <dsp:cNvSpPr/>
      </dsp:nvSpPr>
      <dsp:spPr>
        <a:xfrm>
          <a:off x="723274" y="0"/>
          <a:ext cx="5730685" cy="144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Il progetto è pubblicato sul sito istituzionale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/>
            <a:t>Dief</a:t>
          </a:r>
          <a:r>
            <a:rPr lang="it-IT" sz="1700" kern="1200" dirty="0"/>
            <a:t>: </a:t>
          </a:r>
          <a:r>
            <a:rPr lang="it-IT" sz="1700" kern="1200" dirty="0">
              <a:hlinkClick xmlns:r="http://schemas.openxmlformats.org/officeDocument/2006/relationships" r:id="rId1"/>
            </a:rPr>
            <a:t>https://www.dief.unifi.it/vp-482-performance-di-struttura-2021.html</a:t>
          </a:r>
          <a:r>
            <a:rPr lang="it-IT" sz="1700" kern="1200" dirty="0"/>
            <a:t>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/>
            <a:t>Dicea</a:t>
          </a:r>
          <a:r>
            <a:rPr lang="it-IT" sz="1700" kern="1200" dirty="0"/>
            <a:t>: </a:t>
          </a:r>
          <a:r>
            <a:rPr lang="it-IT" sz="1700" u="sng" kern="1200" dirty="0">
              <a:hlinkClick xmlns:r="http://schemas.openxmlformats.org/officeDocument/2006/relationships" r:id="rId2"/>
            </a:rPr>
            <a:t>https://www.dicea.unifi.it/vp-615-programmazione.html</a:t>
          </a:r>
          <a:r>
            <a:rPr lang="it-IT" sz="1700" kern="1200" dirty="0"/>
            <a:t>.</a:t>
          </a:r>
        </a:p>
      </dsp:txBody>
      <dsp:txXfrm>
        <a:off x="723274" y="0"/>
        <a:ext cx="5730685" cy="14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81357-03DD-4BE6-A65E-FA2557347222}">
      <dsp:nvSpPr>
        <dsp:cNvPr id="0" name=""/>
        <dsp:cNvSpPr/>
      </dsp:nvSpPr>
      <dsp:spPr>
        <a:xfrm>
          <a:off x="0" y="0"/>
          <a:ext cx="2308324" cy="23083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E6CF9-2670-4002-AC4F-9E25B08D6D34}">
      <dsp:nvSpPr>
        <dsp:cNvPr id="0" name=""/>
        <dsp:cNvSpPr/>
      </dsp:nvSpPr>
      <dsp:spPr>
        <a:xfrm>
          <a:off x="1142694" y="0"/>
          <a:ext cx="6590506" cy="2308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La dott.ssa Rina Nigro ha coinvolto: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il personale del </a:t>
          </a:r>
          <a:r>
            <a:rPr lang="it-IT" sz="1600" kern="1200" dirty="0" err="1"/>
            <a:t>Dicea</a:t>
          </a:r>
          <a:r>
            <a:rPr lang="it-IT" sz="1600" kern="1200" dirty="0"/>
            <a:t> durante una riunione del 21 giugno e data comunicazione al </a:t>
          </a:r>
          <a:r>
            <a:rPr lang="it-IT" sz="1600" kern="1200" dirty="0" err="1"/>
            <a:t>CdD</a:t>
          </a:r>
          <a:r>
            <a:rPr lang="it-IT" sz="1600" kern="1200" dirty="0"/>
            <a:t> del </a:t>
          </a:r>
          <a:r>
            <a:rPr lang="it-IT" sz="1600" kern="1200" dirty="0" err="1"/>
            <a:t>Dicea</a:t>
          </a:r>
          <a:r>
            <a:rPr lang="it-IT" sz="1600" kern="1200" dirty="0"/>
            <a:t> nella seduta del 16 luglio;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il personale del </a:t>
          </a:r>
          <a:r>
            <a:rPr lang="it-IT" sz="1600" kern="1200" dirty="0" err="1"/>
            <a:t>Dief</a:t>
          </a:r>
          <a:r>
            <a:rPr lang="it-IT" sz="1600" kern="1200" dirty="0"/>
            <a:t> è stato informato nella riunione del 1 luglio, e le proposte organizzative del Coordinatore sono state riferite al Direttore del </a:t>
          </a:r>
          <a:r>
            <a:rPr lang="it-IT" sz="1600" kern="1200" dirty="0" err="1"/>
            <a:t>Dief</a:t>
          </a:r>
          <a:r>
            <a:rPr lang="it-IT" sz="1600" kern="1200" dirty="0"/>
            <a:t> in un incontro del 12 luglio, per poter essere presentato al </a:t>
          </a:r>
          <a:r>
            <a:rPr lang="it-IT" sz="1600" kern="1200" dirty="0" err="1"/>
            <a:t>CdD</a:t>
          </a:r>
          <a:r>
            <a:rPr lang="it-IT" sz="1600" kern="1200" dirty="0"/>
            <a:t> del 22 luglio.</a:t>
          </a:r>
        </a:p>
      </dsp:txBody>
      <dsp:txXfrm>
        <a:off x="1142694" y="0"/>
        <a:ext cx="6590506" cy="2308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7347B-5E5A-43BC-BA03-ADE218BBE8C8}">
      <dsp:nvSpPr>
        <dsp:cNvPr id="0" name=""/>
        <dsp:cNvSpPr/>
      </dsp:nvSpPr>
      <dsp:spPr>
        <a:xfrm>
          <a:off x="0" y="244807"/>
          <a:ext cx="5168776" cy="468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8FF1E9-E9F8-40A7-9B44-5C37F4B4C6D7}">
      <dsp:nvSpPr>
        <dsp:cNvPr id="0" name=""/>
        <dsp:cNvSpPr/>
      </dsp:nvSpPr>
      <dsp:spPr>
        <a:xfrm>
          <a:off x="409442" y="1442221"/>
          <a:ext cx="3600000" cy="2340000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98000" r="-198000"/>
          </a:stretch>
        </a:blipFill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solidFill>
                <a:sysClr val="windowText" lastClr="000000"/>
              </a:solidFill>
            </a:rPr>
            <a:t>I gruppi di lavoro, seguendo il cronoprogramma allegato al progetto, che aveva diviso le attività tra “</a:t>
          </a:r>
          <a:r>
            <a:rPr lang="it-IT" sz="1200" b="1" i="1" kern="1200" dirty="0">
              <a:solidFill>
                <a:sysClr val="windowText" lastClr="000000"/>
              </a:solidFill>
            </a:rPr>
            <a:t>breve temine</a:t>
          </a:r>
          <a:r>
            <a:rPr lang="it-IT" sz="1200" b="1" kern="1200" dirty="0">
              <a:solidFill>
                <a:sysClr val="windowText" lastClr="000000"/>
              </a:solidFill>
            </a:rPr>
            <a:t>” fino al 30 giugno, “</a:t>
          </a:r>
          <a:r>
            <a:rPr lang="it-IT" sz="1200" b="1" i="1" kern="1200" dirty="0">
              <a:solidFill>
                <a:sysClr val="windowText" lastClr="000000"/>
              </a:solidFill>
            </a:rPr>
            <a:t>medio termine</a:t>
          </a:r>
          <a:r>
            <a:rPr lang="it-IT" sz="1200" b="1" kern="1200" dirty="0">
              <a:solidFill>
                <a:sysClr val="windowText" lastClr="000000"/>
              </a:solidFill>
            </a:rPr>
            <a:t>” fino alla fine dell’anno, e “</a:t>
          </a:r>
          <a:r>
            <a:rPr lang="it-IT" sz="1200" b="1" i="1" kern="1200" dirty="0">
              <a:solidFill>
                <a:sysClr val="windowText" lastClr="000000"/>
              </a:solidFill>
            </a:rPr>
            <a:t>a tendere</a:t>
          </a:r>
          <a:r>
            <a:rPr lang="it-IT" sz="1200" b="1" kern="1200" dirty="0">
              <a:solidFill>
                <a:sysClr val="windowText" lastClr="000000"/>
              </a:solidFill>
            </a:rPr>
            <a:t>” per le azioni che si potranno svolgere nell’anno 2022, hanno svolto il loro compito ed hanno relazionato ai Coordinatori, presentando proposte, documenti, slides, come di seguito indicato:</a:t>
          </a:r>
        </a:p>
      </dsp:txBody>
      <dsp:txXfrm>
        <a:off x="409442" y="1442221"/>
        <a:ext cx="3600000" cy="23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2595D-2D91-4858-8C51-F0332246289B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4CA26-D1A7-4C81-A484-28E01ECE95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70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9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0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6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3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2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2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24" r:id="rId6"/>
    <p:sldLayoutId id="2147483920" r:id="rId7"/>
    <p:sldLayoutId id="2147483921" r:id="rId8"/>
    <p:sldLayoutId id="2147483922" r:id="rId9"/>
    <p:sldLayoutId id="2147483923" r:id="rId10"/>
    <p:sldLayoutId id="21474839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7" name="Picture 3" descr="Fettucce colorate intrecciate insieme">
            <a:extLst>
              <a:ext uri="{FF2B5EF4-FFF2-40B4-BE49-F238E27FC236}">
                <a16:creationId xmlns:a16="http://schemas.microsoft.com/office/drawing/2014/main" xmlns="" id="{6B0CCC21-06F4-40EA-9B8A-C0A1C8687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16" r="12018" b="2"/>
          <a:stretch/>
        </p:blipFill>
        <p:spPr>
          <a:xfrm>
            <a:off x="5290464" y="793904"/>
            <a:ext cx="6901536" cy="6064093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10" name="Freeform: Shape 13">
            <a:extLst>
              <a:ext uri="{FF2B5EF4-FFF2-40B4-BE49-F238E27FC236}">
                <a16:creationId xmlns:a16="http://schemas.microsoft.com/office/drawing/2014/main" xmlns="" id="{1A0F8916-44ED-4BA2-B4A8-BFF92E4B4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133362-75CA-487D-AF6E-3401828BD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712" y="596754"/>
            <a:ext cx="5270170" cy="994662"/>
          </a:xfr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>
                <a:latin typeface="+mn-lt"/>
              </a:rPr>
              <a:t>Coordinamento DICEA – DIEF: aggiornamento dicembre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4020232-3A78-4A58-84EF-AF2CE8ADA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629" y="1609610"/>
            <a:ext cx="5016336" cy="35791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sz="1100" dirty="0"/>
              <a:t>APRILE – DICEMBRE 2021 (</a:t>
            </a:r>
            <a:r>
              <a:rPr lang="it-IT" sz="1100" dirty="0" err="1"/>
              <a:t>d.d</a:t>
            </a:r>
            <a:r>
              <a:rPr lang="it-IT" sz="1100" dirty="0"/>
              <a:t>. N. 427 19/3/2021 + indirizzi cabina di regia)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xmlns="" id="{F4020232-3A78-4A58-84EF-AF2CE8ADAE35}"/>
              </a:ext>
            </a:extLst>
          </p:cNvPr>
          <p:cNvSpPr txBox="1">
            <a:spLocks/>
          </p:cNvSpPr>
          <p:nvPr/>
        </p:nvSpPr>
        <p:spPr>
          <a:xfrm>
            <a:off x="265712" y="3535680"/>
            <a:ext cx="3557351" cy="55734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it-IT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Presentazione per il Consiglio di Dipartimento del DIEF 14/12/2021 e del DICEA 20/12/2021 </a:t>
            </a:r>
            <a:endParaRPr lang="it-IT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976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F3C75AF-ED0B-406D-9996-5B8B638EFB42}"/>
              </a:ext>
            </a:extLst>
          </p:cNvPr>
          <p:cNvSpPr txBox="1"/>
          <p:nvPr/>
        </p:nvSpPr>
        <p:spPr>
          <a:xfrm>
            <a:off x="2383277" y="2373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15" name="Diagramma 14">
            <a:extLst>
              <a:ext uri="{FF2B5EF4-FFF2-40B4-BE49-F238E27FC236}">
                <a16:creationId xmlns:a16="http://schemas.microsoft.com/office/drawing/2014/main" xmlns="" id="{C06157E8-E46C-42A3-9618-3177FB4CAE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165317"/>
              </p:ext>
            </p:extLst>
          </p:nvPr>
        </p:nvGraphicFramePr>
        <p:xfrm>
          <a:off x="866481" y="264377"/>
          <a:ext cx="596192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ma 17">
            <a:extLst>
              <a:ext uri="{FF2B5EF4-FFF2-40B4-BE49-F238E27FC236}">
                <a16:creationId xmlns:a16="http://schemas.microsoft.com/office/drawing/2014/main" xmlns="" id="{32D4D980-F80D-4846-8137-B1D48401B2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8744437"/>
              </p:ext>
            </p:extLst>
          </p:nvPr>
        </p:nvGraphicFramePr>
        <p:xfrm>
          <a:off x="5273769" y="2056868"/>
          <a:ext cx="6453961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xmlns="" id="{41D639A9-F050-4815-B453-71EF8A6D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9" name="Diagramma 18">
            <a:extLst>
              <a:ext uri="{FF2B5EF4-FFF2-40B4-BE49-F238E27FC236}">
                <a16:creationId xmlns:a16="http://schemas.microsoft.com/office/drawing/2014/main" xmlns="" id="{02B91A1A-8E9C-40BD-A0AF-06A43A5F3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1217336"/>
              </p:ext>
            </p:extLst>
          </p:nvPr>
        </p:nvGraphicFramePr>
        <p:xfrm>
          <a:off x="113157" y="4230588"/>
          <a:ext cx="7744668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6" name="Freccia angolare bidirezionale 25">
            <a:extLst>
              <a:ext uri="{FF2B5EF4-FFF2-40B4-BE49-F238E27FC236}">
                <a16:creationId xmlns:a16="http://schemas.microsoft.com/office/drawing/2014/main" xmlns="" id="{84A9B8F6-7097-4336-8641-D95ED9529573}"/>
              </a:ext>
            </a:extLst>
          </p:cNvPr>
          <p:cNvSpPr/>
          <p:nvPr/>
        </p:nvSpPr>
        <p:spPr>
          <a:xfrm rot="16200000">
            <a:off x="7140536" y="812685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ngolare bidirezionale 27">
            <a:extLst>
              <a:ext uri="{FF2B5EF4-FFF2-40B4-BE49-F238E27FC236}">
                <a16:creationId xmlns:a16="http://schemas.microsoft.com/office/drawing/2014/main" xmlns="" id="{22393D6D-EBF1-45E4-AAEC-CA8A2EEF3B04}"/>
              </a:ext>
            </a:extLst>
          </p:cNvPr>
          <p:cNvSpPr/>
          <p:nvPr/>
        </p:nvSpPr>
        <p:spPr>
          <a:xfrm rot="10800000">
            <a:off x="4333874" y="3006007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690090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F3C75AF-ED0B-406D-9996-5B8B638EFB42}"/>
              </a:ext>
            </a:extLst>
          </p:cNvPr>
          <p:cNvSpPr txBox="1"/>
          <p:nvPr/>
        </p:nvSpPr>
        <p:spPr>
          <a:xfrm>
            <a:off x="2383277" y="2373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xmlns="" id="{41D639A9-F050-4815-B453-71EF8A6D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xmlns="" id="{0BE398CD-6271-47AD-8D44-A2BE0D383A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009772"/>
              </p:ext>
            </p:extLst>
          </p:nvPr>
        </p:nvGraphicFramePr>
        <p:xfrm>
          <a:off x="197723" y="655515"/>
          <a:ext cx="5168776" cy="516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327BA686-049B-4255-8F78-6205599C4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084830"/>
              </p:ext>
            </p:extLst>
          </p:nvPr>
        </p:nvGraphicFramePr>
        <p:xfrm>
          <a:off x="5536836" y="984105"/>
          <a:ext cx="6457441" cy="451243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973882">
                  <a:extLst>
                    <a:ext uri="{9D8B030D-6E8A-4147-A177-3AD203B41FA5}">
                      <a16:colId xmlns:a16="http://schemas.microsoft.com/office/drawing/2014/main" xmlns="" val="4140996182"/>
                    </a:ext>
                  </a:extLst>
                </a:gridCol>
                <a:gridCol w="1887041">
                  <a:extLst>
                    <a:ext uri="{9D8B030D-6E8A-4147-A177-3AD203B41FA5}">
                      <a16:colId xmlns:a16="http://schemas.microsoft.com/office/drawing/2014/main" xmlns="" val="721024878"/>
                    </a:ext>
                  </a:extLst>
                </a:gridCol>
                <a:gridCol w="1167595">
                  <a:extLst>
                    <a:ext uri="{9D8B030D-6E8A-4147-A177-3AD203B41FA5}">
                      <a16:colId xmlns:a16="http://schemas.microsoft.com/office/drawing/2014/main" xmlns="" val="1848428047"/>
                    </a:ext>
                  </a:extLst>
                </a:gridCol>
                <a:gridCol w="1428923">
                  <a:extLst>
                    <a:ext uri="{9D8B030D-6E8A-4147-A177-3AD203B41FA5}">
                      <a16:colId xmlns:a16="http://schemas.microsoft.com/office/drawing/2014/main" xmlns="" val="3723725265"/>
                    </a:ext>
                  </a:extLst>
                </a:gridCol>
              </a:tblGrid>
              <a:tr h="671956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Processo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>
                          <a:effectLst/>
                        </a:rPr>
                        <a:t>Gruppo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Strumenti inf. attualmente a disposizione 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Documenti prodotti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8673366"/>
                  </a:ext>
                </a:extLst>
              </a:tr>
              <a:tr h="332099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Elezioni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Bonucci, Turatto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Eligo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 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756781"/>
                  </a:ext>
                </a:extLst>
              </a:tr>
              <a:tr h="672572"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Gestione personale strutturato:scatti stip, valutazioni annuali, benefit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Tirinnanzi</a:t>
                      </a:r>
                      <a:r>
                        <a:rPr lang="en-US" sz="1200" kern="50" dirty="0">
                          <a:effectLst/>
                        </a:rPr>
                        <a:t>, </a:t>
                      </a:r>
                      <a:r>
                        <a:rPr lang="en-US" sz="1200" kern="50" dirty="0" err="1">
                          <a:effectLst/>
                        </a:rPr>
                        <a:t>Sarteanesi</a:t>
                      </a:r>
                      <a:r>
                        <a:rPr lang="en-US" sz="1200" kern="50" dirty="0">
                          <a:effectLst/>
                        </a:rPr>
                        <a:t>, </a:t>
                      </a:r>
                      <a:r>
                        <a:rPr lang="en-US" sz="1200" kern="50" dirty="0" err="1">
                          <a:effectLst/>
                        </a:rPr>
                        <a:t>Scandurra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>
                          <a:effectLst/>
                        </a:rPr>
                        <a:t> 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Slides riassuntive Processo, per inserimento sito Coordinamento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8964002"/>
                  </a:ext>
                </a:extLst>
              </a:tr>
              <a:tr h="336286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Gestione personale strutturato: Presenze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Novigno, Sarteanesi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Applicativo interno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0508879"/>
                  </a:ext>
                </a:extLst>
              </a:tr>
              <a:tr h="672572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Collaborazioni e conferenzieri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Di Marco, Mannini con partecipazione di Scandurra, Tirinnanzi per gli incarichi di didattica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2330354"/>
                  </a:ext>
                </a:extLst>
              </a:tr>
              <a:tr h="332099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Premi di laurea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Tirinnanzi - Scandurra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1758466"/>
                  </a:ext>
                </a:extLst>
              </a:tr>
              <a:tr h="504429">
                <a:tc>
                  <a:txBody>
                    <a:bodyPr/>
                    <a:lstStyle/>
                    <a:p>
                      <a:pPr algn="just"/>
                      <a:r>
                        <a:rPr lang="it-IT" sz="1200" kern="50">
                          <a:effectLst/>
                        </a:rPr>
                        <a:t>Supporto al Dottorato di Ricerca e alle Relazioni Internazionali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Mellini</a:t>
                      </a:r>
                      <a:r>
                        <a:rPr lang="en-US" sz="1200" kern="50" dirty="0">
                          <a:effectLst/>
                        </a:rPr>
                        <a:t> - Rizzo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4857048"/>
                  </a:ext>
                </a:extLst>
              </a:tr>
              <a:tr h="332099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Frequentatori volontari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Novigno - Scandurra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Relazione con proposte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0517129"/>
                  </a:ext>
                </a:extLst>
              </a:tr>
              <a:tr h="332099"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Laboratori</a:t>
                      </a:r>
                      <a:r>
                        <a:rPr lang="en-US" sz="1200" kern="50" dirty="0">
                          <a:effectLst/>
                        </a:rPr>
                        <a:t> </a:t>
                      </a:r>
                      <a:r>
                        <a:rPr lang="en-US" sz="1200" kern="50" dirty="0" err="1">
                          <a:effectLst/>
                        </a:rPr>
                        <a:t>congiunti</a:t>
                      </a:r>
                      <a:r>
                        <a:rPr lang="en-US" sz="1200" kern="50" dirty="0">
                          <a:effectLst/>
                        </a:rPr>
                        <a:t> – Spin off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Collini</a:t>
                      </a:r>
                      <a:r>
                        <a:rPr lang="en-US" sz="1200" kern="50" dirty="0">
                          <a:effectLst/>
                        </a:rPr>
                        <a:t> - </a:t>
                      </a:r>
                      <a:r>
                        <a:rPr lang="en-US" sz="1200" kern="50" dirty="0" err="1">
                          <a:effectLst/>
                        </a:rPr>
                        <a:t>Turatto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>
                          <a:effectLst/>
                        </a:rPr>
                        <a:t> </a:t>
                      </a:r>
                      <a:endParaRPr lang="it-IT" sz="12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50" dirty="0" err="1">
                          <a:effectLst/>
                        </a:rPr>
                        <a:t>Relazione</a:t>
                      </a:r>
                      <a:r>
                        <a:rPr lang="en-US" sz="1200" kern="50" dirty="0">
                          <a:effectLst/>
                        </a:rPr>
                        <a:t> con </a:t>
                      </a:r>
                      <a:r>
                        <a:rPr lang="en-US" sz="1200" kern="50" dirty="0" err="1">
                          <a:effectLst/>
                        </a:rPr>
                        <a:t>proposte</a:t>
                      </a:r>
                      <a:endParaRPr lang="it-IT" sz="12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206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9301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F3C75AF-ED0B-406D-9996-5B8B638EFB42}"/>
              </a:ext>
            </a:extLst>
          </p:cNvPr>
          <p:cNvSpPr txBox="1"/>
          <p:nvPr/>
        </p:nvSpPr>
        <p:spPr>
          <a:xfrm>
            <a:off x="2383277" y="2373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E5D3D44-6D85-41A1-B3CA-A243C8E0FD89}"/>
              </a:ext>
            </a:extLst>
          </p:cNvPr>
          <p:cNvSpPr txBox="1"/>
          <p:nvPr/>
        </p:nvSpPr>
        <p:spPr>
          <a:xfrm>
            <a:off x="247837" y="159397"/>
            <a:ext cx="1620957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1600" dirty="0"/>
              <a:t>2° SEMESTRE: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FE473953-DD94-4131-93D7-419359EBD3CD}"/>
              </a:ext>
            </a:extLst>
          </p:cNvPr>
          <p:cNvGraphicFramePr>
            <a:graphicFrameLocks noGrp="1"/>
          </p:cNvGraphicFramePr>
          <p:nvPr/>
        </p:nvGraphicFramePr>
        <p:xfrm>
          <a:off x="1447765" y="2196101"/>
          <a:ext cx="3938531" cy="17786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25278">
                  <a:extLst>
                    <a:ext uri="{9D8B030D-6E8A-4147-A177-3AD203B41FA5}">
                      <a16:colId xmlns:a16="http://schemas.microsoft.com/office/drawing/2014/main" xmlns="" val="2796320148"/>
                    </a:ext>
                  </a:extLst>
                </a:gridCol>
                <a:gridCol w="2113253">
                  <a:extLst>
                    <a:ext uri="{9D8B030D-6E8A-4147-A177-3AD203B41FA5}">
                      <a16:colId xmlns:a16="http://schemas.microsoft.com/office/drawing/2014/main" xmlns="" val="1702455673"/>
                    </a:ext>
                  </a:extLst>
                </a:gridCol>
              </a:tblGrid>
              <a:tr h="243429">
                <a:tc>
                  <a:txBody>
                    <a:bodyPr/>
                    <a:lstStyle/>
                    <a:p>
                      <a:pPr rtl="0" fontAlgn="ctr"/>
                      <a:r>
                        <a:rPr lang="it-IT" sz="1400" b="1" dirty="0">
                          <a:effectLst/>
                        </a:rPr>
                        <a:t>Processo</a:t>
                      </a:r>
                      <a:endParaRPr lang="it-IT" sz="14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621" marR="17621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400" b="1" dirty="0">
                          <a:effectLst/>
                        </a:rPr>
                        <a:t>Gruppo</a:t>
                      </a:r>
                      <a:endParaRPr lang="it-IT" sz="14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621" marR="17621" marT="0" marB="0" anchor="ctr"/>
                </a:tc>
                <a:extLst>
                  <a:ext uri="{0D108BD9-81ED-4DB2-BD59-A6C34878D82A}">
                    <a16:rowId xmlns:a16="http://schemas.microsoft.com/office/drawing/2014/main" xmlns="" val="1531843270"/>
                  </a:ext>
                </a:extLst>
              </a:tr>
              <a:tr h="478125">
                <a:tc>
                  <a:txBody>
                    <a:bodyPr/>
                    <a:lstStyle/>
                    <a:p>
                      <a:pPr rtl="0" fontAlgn="ctr"/>
                      <a:r>
                        <a:rPr lang="it-IT" sz="1200" b="0" dirty="0">
                          <a:effectLst/>
                        </a:rPr>
                        <a:t>Missioni </a:t>
                      </a:r>
                      <a:endParaRPr lang="it-I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621" marR="17621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200" b="0" dirty="0">
                          <a:effectLst/>
                        </a:rPr>
                        <a:t>R. Bonucci</a:t>
                      </a:r>
                      <a:r>
                        <a:rPr lang="it-IT" sz="1200" b="0" baseline="0" dirty="0">
                          <a:effectLst/>
                        </a:rPr>
                        <a:t> – F. </a:t>
                      </a:r>
                      <a:r>
                        <a:rPr lang="it-IT" sz="1200" b="0" dirty="0" err="1">
                          <a:effectLst/>
                        </a:rPr>
                        <a:t>Braschi</a:t>
                      </a:r>
                      <a:r>
                        <a:rPr lang="it-IT" sz="1200" b="0" dirty="0">
                          <a:effectLst/>
                        </a:rPr>
                        <a:t> – V. </a:t>
                      </a:r>
                      <a:r>
                        <a:rPr lang="it-IT" sz="1200" b="0" dirty="0" err="1">
                          <a:effectLst/>
                        </a:rPr>
                        <a:t>Turatto</a:t>
                      </a:r>
                      <a:endParaRPr lang="it-I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621" marR="17621" marT="0" marB="0" anchor="ctr"/>
                </a:tc>
                <a:extLst>
                  <a:ext uri="{0D108BD9-81ED-4DB2-BD59-A6C34878D82A}">
                    <a16:rowId xmlns:a16="http://schemas.microsoft.com/office/drawing/2014/main" xmlns="" val="4167142791"/>
                  </a:ext>
                </a:extLst>
              </a:tr>
              <a:tr h="4406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Fondo Economale</a:t>
                      </a:r>
                    </a:p>
                  </a:txBody>
                  <a:tcPr marL="17621" marR="17621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it-IT" sz="1200" b="0" dirty="0">
                          <a:effectLst/>
                        </a:rPr>
                        <a:t>R. Bonucci</a:t>
                      </a:r>
                      <a:r>
                        <a:rPr lang="it-IT" sz="1200" b="0" baseline="0" dirty="0">
                          <a:effectLst/>
                        </a:rPr>
                        <a:t> - L. </a:t>
                      </a:r>
                      <a:r>
                        <a:rPr lang="it-IT" sz="1200" b="0" dirty="0">
                          <a:effectLst/>
                        </a:rPr>
                        <a:t>Sarteanesi</a:t>
                      </a:r>
                      <a:endParaRPr lang="it-IT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621" marR="17621" marT="0" marB="0" anchor="ctr"/>
                </a:tc>
                <a:extLst>
                  <a:ext uri="{0D108BD9-81ED-4DB2-BD59-A6C34878D82A}">
                    <a16:rowId xmlns:a16="http://schemas.microsoft.com/office/drawing/2014/main" xmlns="" val="3857351267"/>
                  </a:ext>
                </a:extLst>
              </a:tr>
              <a:tr h="61637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Borse e assegni di ricerca</a:t>
                      </a:r>
                    </a:p>
                  </a:txBody>
                  <a:tcPr marL="17621" marR="17621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 </a:t>
                      </a:r>
                      <a:r>
                        <a:rPr lang="it-IT" sz="12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Collini</a:t>
                      </a:r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R. Rossi</a:t>
                      </a:r>
                    </a:p>
                  </a:txBody>
                  <a:tcPr marL="17621" marR="17621" marT="0" marB="0" anchor="ctr"/>
                </a:tc>
                <a:extLst>
                  <a:ext uri="{0D108BD9-81ED-4DB2-BD59-A6C34878D82A}">
                    <a16:rowId xmlns:a16="http://schemas.microsoft.com/office/drawing/2014/main" xmlns="" val="3608041565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147308" y="738795"/>
            <a:ext cx="1876831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1. sviluppo del progetto per le azioni a medio termine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C24F322E-4FC4-44F2-A5D9-40E60497DA23}"/>
              </a:ext>
            </a:extLst>
          </p:cNvPr>
          <p:cNvSpPr txBox="1"/>
          <p:nvPr/>
        </p:nvSpPr>
        <p:spPr>
          <a:xfrm>
            <a:off x="4542036" y="237640"/>
            <a:ext cx="3107928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2: Attivate mail di funzione:</a:t>
            </a:r>
            <a:endParaRPr lang="it-IT" sz="1600" dirty="0">
              <a:latin typeface="Calibri" panose="020F0502020204030204" pitchFamily="34" charset="0"/>
            </a:endParaRPr>
          </a:p>
        </p:txBody>
      </p:sp>
      <p:cxnSp>
        <p:nvCxnSpPr>
          <p:cNvPr id="21" name="Connettore a gomito 20">
            <a:extLst>
              <a:ext uri="{FF2B5EF4-FFF2-40B4-BE49-F238E27FC236}">
                <a16:creationId xmlns:a16="http://schemas.microsoft.com/office/drawing/2014/main" xmlns="" id="{A5321FC6-50D6-461E-A13A-BBE38E46F45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4282" y="1846314"/>
            <a:ext cx="713074" cy="10268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xmlns="" id="{41D639A9-F050-4815-B453-71EF8A6D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4</a:t>
            </a:fld>
            <a:endParaRPr lang="en-US"/>
          </a:p>
        </p:txBody>
      </p:sp>
      <p:cxnSp>
        <p:nvCxnSpPr>
          <p:cNvPr id="27" name="Connettore a gomito 20">
            <a:extLst>
              <a:ext uri="{FF2B5EF4-FFF2-40B4-BE49-F238E27FC236}">
                <a16:creationId xmlns:a16="http://schemas.microsoft.com/office/drawing/2014/main" xmlns="" id="{A5321FC6-50D6-461E-A13A-BBE38E46F45F}"/>
              </a:ext>
            </a:extLst>
          </p:cNvPr>
          <p:cNvCxnSpPr>
            <a:cxnSpLocks/>
          </p:cNvCxnSpPr>
          <p:nvPr/>
        </p:nvCxnSpPr>
        <p:spPr>
          <a:xfrm>
            <a:off x="5476618" y="905088"/>
            <a:ext cx="632614" cy="600164"/>
          </a:xfrm>
          <a:prstGeom prst="bentConnector3">
            <a:avLst>
              <a:gd name="adj1" fmla="val -23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6299693" y="1237721"/>
            <a:ext cx="3716300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1"/>
                </a:solidFill>
              </a:rPr>
              <a:t>dief_dicea@trasf_tecnol.unifi.it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1"/>
                </a:solidFill>
              </a:rPr>
              <a:t>dief_dicea@ricerca.unifi.it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1"/>
                </a:solidFill>
              </a:rPr>
              <a:t>dief_dicea@internaz.unifi.it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6933088" y="2840461"/>
            <a:ext cx="3110460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3. Aggiornamento pagine coordinamento sui siti DICEA e DIEF e «come fare per…» sulla pagina del sito del DICEA </a:t>
            </a:r>
            <a:endParaRPr lang="it-IT" b="1" dirty="0"/>
          </a:p>
        </p:txBody>
      </p:sp>
      <p:cxnSp>
        <p:nvCxnSpPr>
          <p:cNvPr id="32" name="Connettore a gomito 20">
            <a:extLst>
              <a:ext uri="{FF2B5EF4-FFF2-40B4-BE49-F238E27FC236}">
                <a16:creationId xmlns:a16="http://schemas.microsoft.com/office/drawing/2014/main" xmlns="" id="{A5321FC6-50D6-461E-A13A-BBE38E46F45F}"/>
              </a:ext>
            </a:extLst>
          </p:cNvPr>
          <p:cNvCxnSpPr>
            <a:cxnSpLocks/>
          </p:cNvCxnSpPr>
          <p:nvPr/>
        </p:nvCxnSpPr>
        <p:spPr>
          <a:xfrm rot="16200000" flipH="1">
            <a:off x="9680906" y="4006685"/>
            <a:ext cx="1201690" cy="476406"/>
          </a:xfrm>
          <a:prstGeom prst="bentConnector3">
            <a:avLst>
              <a:gd name="adj1" fmla="val -2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6676845" y="4902469"/>
            <a:ext cx="4430401" cy="11387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</a:rPr>
              <a:t>https://www.dicea.unifi.it/vp-708-coordinamento-dicea-dief.html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</a:rPr>
              <a:t>https://www.dief.unifi.it/vp-493-coordinamento-dief-dicea.html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224246" y="4537722"/>
            <a:ext cx="1371363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4. Gestione presenze</a:t>
            </a:r>
          </a:p>
        </p:txBody>
      </p:sp>
      <p:cxnSp>
        <p:nvCxnSpPr>
          <p:cNvPr id="49" name="Connettore a gomito 20">
            <a:extLst>
              <a:ext uri="{FF2B5EF4-FFF2-40B4-BE49-F238E27FC236}">
                <a16:creationId xmlns:a16="http://schemas.microsoft.com/office/drawing/2014/main" xmlns="" id="{A5321FC6-50D6-461E-A13A-BBE38E46F45F}"/>
              </a:ext>
            </a:extLst>
          </p:cNvPr>
          <p:cNvCxnSpPr>
            <a:cxnSpLocks/>
          </p:cNvCxnSpPr>
          <p:nvPr/>
        </p:nvCxnSpPr>
        <p:spPr>
          <a:xfrm>
            <a:off x="1637655" y="4859352"/>
            <a:ext cx="1183694" cy="42113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2909851" y="4776736"/>
            <a:ext cx="2476445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bg1"/>
                </a:solidFill>
              </a:rPr>
              <a:t>Delega alla Dott.ssa Silvia Urbani da gennaio 2022 con supporto operativo di L. Sarteanesi e B. </a:t>
            </a:r>
            <a:r>
              <a:rPr lang="it-IT" sz="1200" dirty="0" err="1">
                <a:solidFill>
                  <a:schemeClr val="bg1"/>
                </a:solidFill>
              </a:rPr>
              <a:t>Novigno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845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134764" y="176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xmlns="" id="{F2B2F6F3-12FF-4954-8FF6-CDAFB6D4C47E}"/>
              </a:ext>
            </a:extLst>
          </p:cNvPr>
          <p:cNvSpPr txBox="1">
            <a:spLocks/>
          </p:cNvSpPr>
          <p:nvPr/>
        </p:nvSpPr>
        <p:spPr>
          <a:xfrm>
            <a:off x="259950" y="371095"/>
            <a:ext cx="2431637" cy="1994263"/>
          </a:xfrm>
          <a:prstGeom prst="rec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Coordinamento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nell’attività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ordinaria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: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condivisione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di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modalità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, tempi e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modulistica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nei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seguenti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 </a:t>
            </a:r>
            <a:r>
              <a:rPr lang="en-US" sz="2000" u="sng" dirty="0" err="1">
                <a:solidFill>
                  <a:schemeClr val="bg1"/>
                </a:solidFill>
                <a:latin typeface="Avenir Next LT Pro Light"/>
              </a:rPr>
              <a:t>processi</a:t>
            </a:r>
            <a:r>
              <a:rPr lang="en-US" sz="2000" u="sng" dirty="0">
                <a:solidFill>
                  <a:schemeClr val="bg1"/>
                </a:solidFill>
                <a:latin typeface="Avenir Next LT Pro Light"/>
              </a:rPr>
              <a:t>: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68255"/>
              </p:ext>
            </p:extLst>
          </p:nvPr>
        </p:nvGraphicFramePr>
        <p:xfrm>
          <a:off x="2817848" y="119801"/>
          <a:ext cx="9283337" cy="662063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00903"/>
                <a:gridCol w="3311193"/>
                <a:gridCol w="5171241"/>
              </a:tblGrid>
              <a:tr h="19723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b="1" u="none" strike="noStrike" dirty="0">
                          <a:effectLst/>
                        </a:rPr>
                        <a:t>Data Riunione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b="1" u="none" strike="noStrike" dirty="0">
                          <a:effectLst/>
                        </a:rPr>
                        <a:t>Partecipanti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b="1" u="none" strike="noStrike" dirty="0">
                          <a:effectLst/>
                        </a:rPr>
                        <a:t>Argomenti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21-giu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S. Urbani, B. Baldi, G. </a:t>
                      </a:r>
                      <a:r>
                        <a:rPr lang="it-IT" sz="800" u="none" strike="noStrike" dirty="0" err="1">
                          <a:effectLst/>
                        </a:rPr>
                        <a:t>Lanzini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Avvio Servizio Coordinato Ricerca -Logistica sede- Fabbisogno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21-giu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S. Urbani, B. Baldi, G. </a:t>
                      </a:r>
                      <a:r>
                        <a:rPr lang="it-IT" sz="800" u="none" strike="noStrike" dirty="0" err="1">
                          <a:effectLst/>
                        </a:rPr>
                        <a:t>Lanzini</a:t>
                      </a:r>
                      <a:r>
                        <a:rPr lang="it-IT" sz="800" u="none" strike="noStrike" dirty="0">
                          <a:effectLst/>
                        </a:rPr>
                        <a:t>, E. Bernini, R. Bonucci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Fabbisogno Finanziario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14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01-lug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Personale </a:t>
                      </a:r>
                      <a:r>
                        <a:rPr lang="it-IT" sz="800" u="none" strike="noStrike" dirty="0" err="1">
                          <a:effectLst/>
                        </a:rPr>
                        <a:t>Dief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Lavoro </a:t>
                      </a:r>
                      <a:r>
                        <a:rPr lang="it-IT" sz="800" u="none" strike="noStrike" dirty="0" err="1">
                          <a:effectLst/>
                        </a:rPr>
                        <a:t>S.Urbani</a:t>
                      </a:r>
                      <a:r>
                        <a:rPr lang="it-IT" sz="800" u="none" strike="noStrike" dirty="0">
                          <a:effectLst/>
                        </a:rPr>
                        <a:t>, Mappatura processi, Ferie non fruite, Lavoro agile, Organizzazione prossime sedute CD (stabilire scadenze), Ricerca e Bandi Personale, Firme, Obiettivi e Coordinamento, Job Time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505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02-lug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Personale Scuola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Riorganizzazione, Accenno su Mappatura a cura dei 5 capigruppo, Ferie NON FRUITE, Lavoro agile, Organizzazione prossime sedute CD, Ricerca e Bandi Personale, Firme, Obiettivi e Coordinamento, Job Time. A. Aiello ha fatto presente situazioni di difficoltà fisiche per le quali deve svolgere lavoro agile su 4 giorni; è in attesa di avere Telelavoro.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09-lug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Rad Dief_Dicea_Dinfo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Avvio applicativo </a:t>
                      </a:r>
                      <a:r>
                        <a:rPr lang="it-IT" sz="800" u="none" strike="noStrike" dirty="0" err="1">
                          <a:effectLst/>
                        </a:rPr>
                        <a:t>Akademia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15-lug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B. Rizzo, C. Benvenuti, S. Di Marco 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Conferenzieri di chiara fama- nuova Circ. Rettore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15-lug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V. </a:t>
                      </a:r>
                      <a:r>
                        <a:rPr lang="it-IT" sz="800" u="none" strike="noStrike" dirty="0" err="1">
                          <a:effectLst/>
                        </a:rPr>
                        <a:t>Turatto</a:t>
                      </a:r>
                      <a:r>
                        <a:rPr lang="it-IT" sz="800" u="none" strike="noStrike" dirty="0">
                          <a:effectLst/>
                        </a:rPr>
                        <a:t>, R. Bonucci, M. </a:t>
                      </a:r>
                      <a:r>
                        <a:rPr lang="it-IT" sz="800" u="none" strike="noStrike" dirty="0" err="1">
                          <a:effectLst/>
                        </a:rPr>
                        <a:t>Mellini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Anticipo missione a personale non strutturato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23-lug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Scandurra, G. Tirinnanzi, M. Dalmastri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Assicurazione studenti in caso di visite didattiche/escursioni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14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28-lug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Personale tutto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Uso del drive per ferie, Programmazione Pola, Avvio settembre Piani Attività e analisi scheda Ateneo, Punto su Coordinamento, avvio </a:t>
                      </a:r>
                      <a:r>
                        <a:rPr lang="it-IT" sz="800" u="none" strike="noStrike" dirty="0" err="1">
                          <a:effectLst/>
                        </a:rPr>
                        <a:t>Akademia</a:t>
                      </a:r>
                      <a:r>
                        <a:rPr lang="it-IT" sz="800" u="none" strike="noStrike" dirty="0">
                          <a:effectLst/>
                        </a:rPr>
                        <a:t>, Job Time, Monitoraggio Obiettivi struttura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723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01-set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Personale tutto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Pianificazione presenza 15 settembre, Piani attività, Green pass, Nuovo </a:t>
                      </a:r>
                      <a:r>
                        <a:rPr lang="it-IT" sz="800" u="none" strike="noStrike" dirty="0" err="1">
                          <a:effectLst/>
                        </a:rPr>
                        <a:t>Documneto</a:t>
                      </a:r>
                      <a:r>
                        <a:rPr lang="it-IT" sz="800" u="none" strike="noStrike" dirty="0">
                          <a:effectLst/>
                        </a:rPr>
                        <a:t> Orario di lavoro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23-set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Lanzini, R. Bonucci, L. Giunti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Aggiornamento Fabbisogno Finanziario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01-ott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Lanzini, S. Urbani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Budget 2022 e triennale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14-ott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Scandurra, L. Sarteanesi, G. Tirinnanzi, B. Novigno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Procedura Valutazione annuale PO PA e RU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18-ott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S. Urbani, C. Benvenuti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Ricerca </a:t>
                      </a:r>
                      <a:r>
                        <a:rPr lang="it-IT" sz="800" u="none" strike="noStrike" dirty="0" err="1">
                          <a:effectLst/>
                        </a:rPr>
                        <a:t>Dief</a:t>
                      </a:r>
                      <a:r>
                        <a:rPr lang="it-IT" sz="800" u="none" strike="noStrike" dirty="0">
                          <a:effectLst/>
                        </a:rPr>
                        <a:t>, esami casi più problematici, divisione progetti Ricerca Benvenuti-Urbani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18-ott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Prof. R. Capitani, N. Lapi, G. lanzini, S: Urbani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 err="1">
                          <a:effectLst/>
                        </a:rPr>
                        <a:t>Cespro</a:t>
                      </a:r>
                      <a:r>
                        <a:rPr lang="it-IT" sz="800" u="none" strike="noStrike" dirty="0">
                          <a:effectLst/>
                        </a:rPr>
                        <a:t>, esame entrate da Ateneo, eventuale gestione da Piattaforma Ateneo Centri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098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20-ott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Rad, Dief, Dicea, Scuola Ing.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Organizzazione lavoro agile su 2 gg, verifica </a:t>
                      </a:r>
                      <a:r>
                        <a:rPr lang="it-IT" sz="800" u="none" strike="noStrike" dirty="0" err="1">
                          <a:effectLst/>
                        </a:rPr>
                        <a:t>diposnibilità</a:t>
                      </a:r>
                      <a:r>
                        <a:rPr lang="it-IT" sz="800" u="none" strike="noStrike" dirty="0">
                          <a:effectLst/>
                        </a:rPr>
                        <a:t> accordo individuale lavoro agile, </a:t>
                      </a:r>
                      <a:r>
                        <a:rPr lang="it-IT" sz="800" u="none" strike="noStrike" dirty="0" err="1">
                          <a:effectLst/>
                        </a:rPr>
                        <a:t>Fabbiosgni</a:t>
                      </a:r>
                      <a:r>
                        <a:rPr lang="it-IT" sz="800" u="none" strike="noStrike" dirty="0">
                          <a:effectLst/>
                        </a:rPr>
                        <a:t> formativi 2022, Programmazione acquisti &gt; 40,000, Scadenza e chiusure fine anno, </a:t>
                      </a:r>
                      <a:r>
                        <a:rPr lang="it-IT" sz="800" u="none" strike="noStrike" dirty="0" err="1">
                          <a:effectLst/>
                        </a:rPr>
                        <a:t>Repositiry</a:t>
                      </a:r>
                      <a:r>
                        <a:rPr lang="it-IT" sz="800" u="none" strike="noStrike" dirty="0">
                          <a:effectLst/>
                        </a:rPr>
                        <a:t> Titulus verifiche, Aggiornamento </a:t>
                      </a:r>
                      <a:r>
                        <a:rPr lang="it-IT" sz="800" u="none" strike="noStrike" dirty="0" err="1">
                          <a:effectLst/>
                        </a:rPr>
                        <a:t>Raol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723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02-nov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M. Poggiali, L. Giunti, S. Urbani, V. Turatto, M. Mellini, F. Braschi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Gestione casella </a:t>
                      </a:r>
                      <a:r>
                        <a:rPr lang="it-IT" sz="800" u="none" strike="noStrike" dirty="0" err="1">
                          <a:effectLst/>
                        </a:rPr>
                        <a:t>pec</a:t>
                      </a:r>
                      <a:r>
                        <a:rPr lang="it-IT" sz="800" u="none" strike="noStrike" dirty="0">
                          <a:effectLst/>
                        </a:rPr>
                        <a:t> e </a:t>
                      </a:r>
                      <a:r>
                        <a:rPr lang="it-IT" sz="800" u="none" strike="noStrike" dirty="0" err="1">
                          <a:effectLst/>
                        </a:rPr>
                        <a:t>organizzaione</a:t>
                      </a:r>
                      <a:r>
                        <a:rPr lang="it-IT" sz="800" u="none" strike="noStrike" dirty="0">
                          <a:effectLst/>
                        </a:rPr>
                        <a:t> archiviazione messaggi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723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05-nov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F. Braschi, P. Candito, E. Bernini, G. Tirinnanzi, S. Urbani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Avvio Repository e controlli fornitori Dief e Dicea; concentrazione Protocollo Dief e Dicea 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05-nov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S. Urbani, R. Nigro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Istruzioni per Sistema Valutazione Performance e Obiettivi </a:t>
                      </a:r>
                      <a:r>
                        <a:rPr lang="it-IT" sz="800" u="none" strike="noStrike" dirty="0" err="1">
                          <a:effectLst/>
                        </a:rPr>
                        <a:t>struttra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05-nov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Personale Dipartimenti e Scuola Ingegneria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Nuova verifica disponibilità lavoro agile per manifestazione di interesse, Scadenze fine anno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08-nov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Bernini, Baldi, Urbani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Acquisti &gt; 40,000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08-nov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Collini, Urbani, Benvenuti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Ricerca - Bandi in corso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09-nov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Tirinnanzi - Sarteanesi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Procedura di Valutazione annuale docenti e Scatto stipendiale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10-nov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L. Giunti, S. Urbani, L. </a:t>
                      </a:r>
                      <a:r>
                        <a:rPr lang="it-IT" sz="800" u="none" strike="noStrike" dirty="0" err="1">
                          <a:effectLst/>
                        </a:rPr>
                        <a:t>Collini</a:t>
                      </a:r>
                      <a:r>
                        <a:rPr lang="it-IT" sz="800" u="none" strike="noStrike" dirty="0">
                          <a:effectLst/>
                        </a:rPr>
                        <a:t>, C. </a:t>
                      </a:r>
                      <a:r>
                        <a:rPr lang="it-IT" sz="800" u="none" strike="noStrike" dirty="0" smtClean="0">
                          <a:effectLst/>
                        </a:rPr>
                        <a:t>Benvenuti – </a:t>
                      </a:r>
                      <a:r>
                        <a:rPr lang="it-IT" sz="800" u="none" strike="noStrike" dirty="0" err="1" smtClean="0">
                          <a:effectLst/>
                        </a:rPr>
                        <a:t>V.</a:t>
                      </a:r>
                      <a:r>
                        <a:rPr lang="it-IT" sz="800" u="none" strike="noStrike" baseline="0" dirty="0" err="1" smtClean="0">
                          <a:effectLst/>
                        </a:rPr>
                        <a:t>Turatto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Art. 15 L. 241/90 e contratti di ricerca/liberalità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18-nov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Baldi, Candito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Firma digitale e pubblicazione </a:t>
                      </a:r>
                      <a:r>
                        <a:rPr lang="it-IT" sz="800" u="none" strike="noStrike" dirty="0" err="1">
                          <a:effectLst/>
                        </a:rPr>
                        <a:t>provv</a:t>
                      </a:r>
                      <a:r>
                        <a:rPr lang="it-IT" sz="800" u="none" strike="noStrike" dirty="0">
                          <a:effectLst/>
                        </a:rPr>
                        <a:t>. Acquisto Albo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93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24-nov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Scandurra, F. Braschi, M. Damastri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Dichiarazioni art. 35 bis Commissioni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8762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30-nov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G. Lanzini, L. Collini, L. Giunti, C. Benvenuti, S. Urbani, S. Rossi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Progetti CRF e Regione Toscana per assegni ricerca. Apertura progetti e verifica importi € 24,000/26,000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723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>
                          <a:effectLst/>
                        </a:rPr>
                        <a:t>21-dic</a:t>
                      </a:r>
                      <a:endParaRPr lang="it-IT" sz="8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>
                          <a:effectLst/>
                        </a:rPr>
                        <a:t>M. </a:t>
                      </a:r>
                      <a:r>
                        <a:rPr lang="it-IT" sz="800" u="none" strike="noStrike" dirty="0" err="1">
                          <a:effectLst/>
                        </a:rPr>
                        <a:t>Dalmastri</a:t>
                      </a:r>
                      <a:r>
                        <a:rPr lang="it-IT" sz="800" u="none" strike="noStrike" dirty="0">
                          <a:effectLst/>
                        </a:rPr>
                        <a:t> G. </a:t>
                      </a:r>
                      <a:r>
                        <a:rPr lang="it-IT" sz="800" u="none" strike="noStrike" dirty="0" err="1">
                          <a:effectLst/>
                        </a:rPr>
                        <a:t>Scandurra</a:t>
                      </a:r>
                      <a:r>
                        <a:rPr lang="it-IT" sz="800" u="none" strike="noStrike" dirty="0">
                          <a:effectLst/>
                        </a:rPr>
                        <a:t>, G. </a:t>
                      </a:r>
                      <a:r>
                        <a:rPr lang="it-IT" sz="800" u="none" strike="noStrike" dirty="0" err="1">
                          <a:effectLst/>
                        </a:rPr>
                        <a:t>Tirinnanzi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800" u="none" strike="noStrike" dirty="0" err="1">
                          <a:effectLst/>
                        </a:rPr>
                        <a:t>Probelmatiche</a:t>
                      </a:r>
                      <a:r>
                        <a:rPr lang="it-IT" sz="800" u="none" strike="noStrike" dirty="0">
                          <a:effectLst/>
                        </a:rPr>
                        <a:t> contratti di insegnamento- interruzione per maternità non prevista da forma contratto</a:t>
                      </a:r>
                      <a:endParaRPr lang="it-IT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53" marR="2453" marT="245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reccia angolare bidirezionale 7"/>
          <p:cNvSpPr/>
          <p:nvPr/>
        </p:nvSpPr>
        <p:spPr>
          <a:xfrm rot="5400000">
            <a:off x="1507925" y="2525318"/>
            <a:ext cx="1024925" cy="1045029"/>
          </a:xfrm>
          <a:prstGeom prst="leftUpArrow">
            <a:avLst>
              <a:gd name="adj1" fmla="val 13105"/>
              <a:gd name="adj2" fmla="val 25000"/>
              <a:gd name="adj3" fmla="val 1820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93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F3C75AF-ED0B-406D-9996-5B8B638EFB42}"/>
              </a:ext>
            </a:extLst>
          </p:cNvPr>
          <p:cNvSpPr txBox="1"/>
          <p:nvPr/>
        </p:nvSpPr>
        <p:spPr>
          <a:xfrm>
            <a:off x="2383277" y="2373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134764" y="176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132299" y="193055"/>
            <a:ext cx="2343343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Tabella di riepilogo gruppi di lavoro e attività coordinate durante il periodo di riferimento:</a:t>
            </a:r>
          </a:p>
        </p:txBody>
      </p:sp>
      <p:cxnSp>
        <p:nvCxnSpPr>
          <p:cNvPr id="20" name="Connettore a gomito 20">
            <a:extLst>
              <a:ext uri="{FF2B5EF4-FFF2-40B4-BE49-F238E27FC236}">
                <a16:creationId xmlns:a16="http://schemas.microsoft.com/office/drawing/2014/main" xmlns="" id="{A5321FC6-50D6-461E-A13A-BBE38E46F45F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87811" y="1503325"/>
            <a:ext cx="713074" cy="10268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27255"/>
              </p:ext>
            </p:extLst>
          </p:nvPr>
        </p:nvGraphicFramePr>
        <p:xfrm>
          <a:off x="2650734" y="735900"/>
          <a:ext cx="9317449" cy="567934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28341"/>
                <a:gridCol w="1612454"/>
                <a:gridCol w="1231454"/>
                <a:gridCol w="1989694"/>
                <a:gridCol w="628204"/>
                <a:gridCol w="942529"/>
                <a:gridCol w="434115"/>
                <a:gridCol w="750658"/>
              </a:tblGrid>
              <a:tr h="6385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Processo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Gruppo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Strumenti </a:t>
                      </a:r>
                      <a:r>
                        <a:rPr lang="it-IT" sz="800" u="none" strike="noStrike" dirty="0" err="1">
                          <a:effectLst/>
                        </a:rPr>
                        <a:t>inf</a:t>
                      </a:r>
                      <a:r>
                        <a:rPr lang="it-IT" sz="800" u="none" strike="noStrike" dirty="0">
                          <a:effectLst/>
                        </a:rPr>
                        <a:t>.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attualmente </a:t>
                      </a:r>
                      <a:r>
                        <a:rPr lang="it-IT" sz="800" u="none" strike="noStrike" dirty="0">
                          <a:effectLst/>
                        </a:rPr>
                        <a:t>a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disposizione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Azioni proposte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Modulistica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comune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Utilizzo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Cartella </a:t>
                      </a:r>
                      <a:r>
                        <a:rPr lang="it-IT" sz="800" u="none" strike="noStrike" dirty="0">
                          <a:effectLst/>
                        </a:rPr>
                        <a:t>condivisa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err="1" smtClean="0">
                          <a:effectLst/>
                        </a:rPr>
                        <a:t>Coordinamneto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Aggiornamneto sito web Coordinamento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Proposta Coordinamento servizi “ a regime” dal 1.1.2022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Elezioni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R. Bonucci,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V</a:t>
                      </a:r>
                      <a:r>
                        <a:rPr lang="it-IT" sz="800" u="none" strike="noStrike" dirty="0">
                          <a:effectLst/>
                        </a:rPr>
                        <a:t>. </a:t>
                      </a:r>
                      <a:r>
                        <a:rPr lang="it-IT" sz="800" u="none" strike="noStrike" dirty="0" err="1">
                          <a:effectLst/>
                        </a:rPr>
                        <a:t>Turatto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e-ligo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Attivazione profilo “Assemblee” -Formazione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3091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Gestione personale strutturato</a:t>
                      </a:r>
                      <a:r>
                        <a:rPr lang="it-IT" sz="800" u="none" strike="noStrike" dirty="0" smtClean="0">
                          <a:effectLst/>
                        </a:rPr>
                        <a:t>:</a:t>
                      </a: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scatti </a:t>
                      </a:r>
                      <a:r>
                        <a:rPr lang="it-IT" sz="800" u="none" strike="noStrike" dirty="0" err="1">
                          <a:effectLst/>
                        </a:rPr>
                        <a:t>stip</a:t>
                      </a:r>
                      <a:r>
                        <a:rPr lang="it-IT" sz="800" u="none" strike="noStrike" dirty="0">
                          <a:effectLst/>
                        </a:rPr>
                        <a:t>, valutazioni annuali, benefit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G. </a:t>
                      </a:r>
                      <a:r>
                        <a:rPr lang="it-IT" sz="800" u="none" strike="noStrike" dirty="0" err="1">
                          <a:effectLst/>
                        </a:rPr>
                        <a:t>Tirinnanzi</a:t>
                      </a:r>
                      <a:r>
                        <a:rPr lang="it-IT" sz="800" u="none" strike="noStrike" dirty="0">
                          <a:effectLst/>
                        </a:rPr>
                        <a:t>,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L</a:t>
                      </a:r>
                      <a:r>
                        <a:rPr lang="it-IT" sz="800" u="none" strike="noStrike" dirty="0">
                          <a:effectLst/>
                        </a:rPr>
                        <a:t>. Sarteanesi</a:t>
                      </a:r>
                      <a:r>
                        <a:rPr lang="it-IT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G</a:t>
                      </a:r>
                      <a:r>
                        <a:rPr lang="it-IT" sz="800" u="none" strike="noStrike" dirty="0">
                          <a:effectLst/>
                        </a:rPr>
                        <a:t>. </a:t>
                      </a:r>
                      <a:r>
                        <a:rPr lang="it-IT" sz="800" u="none" strike="noStrike" dirty="0" err="1">
                          <a:effectLst/>
                        </a:rPr>
                        <a:t>Scandurra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Mailing list di funzione -Pubblicazione processo e slides riassuntive su sito web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8170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Gestione personale strutturato: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Presenze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B. Novigno, L. Sarteanesi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Applicativo interno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Dismissione applicativo Dief e uso Job Time; Criticità individuazione Referente Presenze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no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no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NO per crticità Job Time; tuttavia il Rad ha delegato S. Urbani dal 1.1.2022 alla gestine Job Time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Collaboratori esterni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S. Di Marco, M. Mannini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Priamo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Servizio già attivo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SI-già esistente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3091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Collaborazioni e conferenzieri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S. Di Marco,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Mannini con </a:t>
                      </a:r>
                      <a:r>
                        <a:rPr lang="it-IT" sz="800" u="none" strike="noStrike" dirty="0">
                          <a:effectLst/>
                        </a:rPr>
                        <a:t>partecipazione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di </a:t>
                      </a:r>
                      <a:r>
                        <a:rPr lang="it-IT" sz="800" u="none" strike="noStrike" dirty="0">
                          <a:effectLst/>
                        </a:rPr>
                        <a:t>G. </a:t>
                      </a:r>
                      <a:r>
                        <a:rPr lang="it-IT" sz="800" u="none" strike="noStrike" dirty="0" err="1">
                          <a:effectLst/>
                        </a:rPr>
                        <a:t>Scandurra</a:t>
                      </a:r>
                      <a:r>
                        <a:rPr lang="it-IT" sz="800" u="none" strike="noStrike" dirty="0">
                          <a:effectLst/>
                        </a:rPr>
                        <a:t>, G. </a:t>
                      </a:r>
                      <a:r>
                        <a:rPr lang="it-IT" sz="800" u="none" strike="noStrike" dirty="0" err="1">
                          <a:effectLst/>
                        </a:rPr>
                        <a:t>Tirinnanzi</a:t>
                      </a:r>
                      <a:r>
                        <a:rPr lang="it-IT" sz="800" u="none" strike="noStrike" dirty="0">
                          <a:effectLst/>
                        </a:rPr>
                        <a:t>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per </a:t>
                      </a:r>
                      <a:r>
                        <a:rPr lang="it-IT" sz="800" u="none" strike="noStrike" dirty="0">
                          <a:effectLst/>
                        </a:rPr>
                        <a:t>gli incarichi di didattica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 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Servizio già attivo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No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SI-già esistente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Premi di laurea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G. Tirinnanzi – G. Scandurra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Revisione format delibere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Supporto al Dottorato di Ricerca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e </a:t>
                      </a:r>
                      <a:r>
                        <a:rPr lang="it-IT" sz="800" u="none" strike="noStrike" dirty="0">
                          <a:effectLst/>
                        </a:rPr>
                        <a:t>alle Relazioni Internazionali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M. Mellini – B. Rizzo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Riuinioni virtuali, webwx –Sviluppo sito – Guida Dottorandi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Frequentatori volontari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B. Novigno – G. Scandurra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Creazione applicativo comune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Laboratori congiunti – Spin off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L. Collini – V. Turatto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 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Condivisione sito web e aggiornamento file monitoraggio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no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x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2955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Missioni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R. Bonucci, F. Braschi e V. Turatto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u="none" strike="noStrike">
                          <a:effectLst/>
                        </a:rPr>
                        <a:t>Applicativo di Ateneo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Condivisione procedure e modulistica; non accorpamento funzioni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5122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Fondo Economale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R. Bonucci, L.Sarteanesi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Sistema contabile UGOV; </a:t>
                      </a:r>
                      <a:endParaRPr lang="it-IT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800" u="none" strike="noStrike" dirty="0" smtClean="0">
                          <a:effectLst/>
                        </a:rPr>
                        <a:t>modulistica </a:t>
                      </a:r>
                      <a:r>
                        <a:rPr lang="it-IT" sz="800" u="none" strike="noStrike" dirty="0">
                          <a:effectLst/>
                        </a:rPr>
                        <a:t>interna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Proposte di nuovo modulo coordinato, calendario rimborsi, aggiornamento web; si creazione di servizio a comune dal 1.1.2022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  <a:tr h="5479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Borse e assegni di ricerca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u="none" strike="noStrike">
                          <a:effectLst/>
                        </a:rPr>
                        <a:t>L. Collini, S. Rossi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 err="1">
                          <a:effectLst/>
                        </a:rPr>
                        <a:t>Akademia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Relazione con stato di condivisione procedure e modulistica; non modifica assetto organizzativo attuale e dei riferimenti amministrativi per gli utenti dei due Dipartimenti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>
                          <a:effectLst/>
                        </a:rPr>
                        <a:t>si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u="none" strike="noStrike" dirty="0">
                          <a:effectLst/>
                        </a:rPr>
                        <a:t>NO, per diversa numerosità pratiche (n. bandi assegni/borse)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86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6A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23">
            <a:extLst>
              <a:ext uri="{FF2B5EF4-FFF2-40B4-BE49-F238E27FC236}">
                <a16:creationId xmlns:a16="http://schemas.microsoft.com/office/drawing/2014/main" xmlns="" id="{A6EF5A53-0A64-4CA5-B9C7-1CB97CB5C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9" name="Freeform: Shape 25">
            <a:extLst>
              <a:ext uri="{FF2B5EF4-FFF2-40B4-BE49-F238E27FC236}">
                <a16:creationId xmlns:a16="http://schemas.microsoft.com/office/drawing/2014/main" xmlns="" id="{34ABFBEA-4EB0-4D02-A2C0-1733CD3D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40" name="Freeform: Shape 27">
            <a:extLst>
              <a:ext uri="{FF2B5EF4-FFF2-40B4-BE49-F238E27FC236}">
                <a16:creationId xmlns:a16="http://schemas.microsoft.com/office/drawing/2014/main" xmlns="" id="{19E083F6-57F4-487B-A766-EA0462B1E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1" name="Rectangle 29">
            <a:extLst>
              <a:ext uri="{FF2B5EF4-FFF2-40B4-BE49-F238E27FC236}">
                <a16:creationId xmlns:a16="http://schemas.microsoft.com/office/drawing/2014/main" xmlns="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864B54-E23E-4350-998C-2EA6B9A7DE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4083733"/>
            <a:ext cx="3810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400" b="0" kern="1200">
                <a:solidFill>
                  <a:schemeClr val="tx1">
                    <a:alpha val="7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90EB1ED-CF74-44C2-853E-6177E160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7743230-5CA1-4096-8FEF-2A1530D8D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EAD3ABE-E984-4D7B-ADC3-7D4D38C970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B18AFE34-D405-4581-A4CC-02072A132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04F5371-B7F5-4C67-95DC-1F2429B43251}"/>
              </a:ext>
            </a:extLst>
          </p:cNvPr>
          <p:cNvSpPr txBox="1"/>
          <p:nvPr/>
        </p:nvSpPr>
        <p:spPr>
          <a:xfrm>
            <a:off x="4114800" y="251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F3C75AF-ED0B-406D-9996-5B8B638EFB42}"/>
              </a:ext>
            </a:extLst>
          </p:cNvPr>
          <p:cNvSpPr txBox="1"/>
          <p:nvPr/>
        </p:nvSpPr>
        <p:spPr>
          <a:xfrm>
            <a:off x="2383277" y="2373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134764" y="176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F7179510-F514-4E6A-BAEE-AAE8836DC78A}"/>
              </a:ext>
            </a:extLst>
          </p:cNvPr>
          <p:cNvSpPr txBox="1"/>
          <p:nvPr/>
        </p:nvSpPr>
        <p:spPr>
          <a:xfrm>
            <a:off x="536413" y="2557956"/>
            <a:ext cx="10950194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i="1"/>
              <a:t>Conclusione fase sperimentale - dal 1 aprile al 31.12.2021 - Eventuale fase a regime dal 1 gennaio 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953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47</TotalTime>
  <Words>1579</Words>
  <Application>Microsoft Office PowerPoint</Application>
  <PresentationFormat>Widescreen</PresentationFormat>
  <Paragraphs>284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SimSun</vt:lpstr>
      <vt:lpstr>Arial</vt:lpstr>
      <vt:lpstr>Avenir Next LT Pro</vt:lpstr>
      <vt:lpstr>Avenir Next LT Pro Light</vt:lpstr>
      <vt:lpstr>Calibri</vt:lpstr>
      <vt:lpstr>Sitka Subheading</vt:lpstr>
      <vt:lpstr>Verdana</vt:lpstr>
      <vt:lpstr>Wingdings</vt:lpstr>
      <vt:lpstr>PebbleVTI</vt:lpstr>
      <vt:lpstr>Coordinamento DICEA – DIEF: aggiornamento dicembre 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Coordinamento DICEA - DIEF</dc:title>
  <dc:creator>Gabriele La Mantia</dc:creator>
  <cp:lastModifiedBy>chiara</cp:lastModifiedBy>
  <cp:revision>123</cp:revision>
  <dcterms:created xsi:type="dcterms:W3CDTF">2021-05-05T09:57:07Z</dcterms:created>
  <dcterms:modified xsi:type="dcterms:W3CDTF">2021-12-23T10:29:07Z</dcterms:modified>
</cp:coreProperties>
</file>