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931" r:id="rId1"/>
  </p:sldMasterIdLst>
  <p:notesMasterIdLst>
    <p:notesMasterId r:id="rId9"/>
  </p:notesMasterIdLst>
  <p:sldIdLst>
    <p:sldId id="273" r:id="rId2"/>
    <p:sldId id="274" r:id="rId3"/>
    <p:sldId id="280" r:id="rId4"/>
    <p:sldId id="279" r:id="rId5"/>
    <p:sldId id="276" r:id="rId6"/>
    <p:sldId id="277" r:id="rId7"/>
    <p:sldId id="281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117A9"/>
    <a:srgbClr val="596A85"/>
    <a:srgbClr val="FF505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essuno stile, nessuna grigli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Stile con tema 1 - Colore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8A107856-5554-42FB-B03E-39F5DBC370BA}" styleName="Stile medio 4 - Colore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69CF1AB2-1976-4502-BF36-3FF5EA218861}" styleName="Stile medio 4 - Color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1E4AEA4-8DFA-4A89-87EB-49C32662AFE0}" styleName="Stile medio 2 - Color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D7AC3CCA-C797-4891-BE02-D94E43425B78}" styleName="Stile medio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9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iagrams/_rels/data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dicea.unifi.it/vp-615-programmazione.html" TargetMode="External"/><Relationship Id="rId1" Type="http://schemas.openxmlformats.org/officeDocument/2006/relationships/hyperlink" Target="https://www.dief.unifi.it/vp-482-performance-di-struttura-2021.html" TargetMode="External"/></Relationships>
</file>

<file path=ppt/diagrams/_rels/data4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iagrams/_rels/drawing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dicea.unifi.it/vp-615-programmazione.html" TargetMode="External"/><Relationship Id="rId1" Type="http://schemas.openxmlformats.org/officeDocument/2006/relationships/hyperlink" Target="https://www.dief.unifi.it/vp-482-performance-di-struttura-2021.html" TargetMode="External"/></Relationships>
</file>

<file path=ppt/diagrams/_rels/drawing4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97C37D1-A135-4A51-89FB-F895EAF5B6D4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it-IT"/>
        </a:p>
      </dgm:t>
    </dgm:pt>
    <dgm:pt modelId="{0A8BDA2B-9C88-4C3E-B83F-DC65FF33D3CA}">
      <dgm:prSet/>
      <dgm:spPr/>
      <dgm:t>
        <a:bodyPr/>
        <a:lstStyle/>
        <a:p>
          <a:pPr algn="l"/>
          <a:r>
            <a:rPr lang="it-IT" dirty="0"/>
            <a:t>Il Progetto di Coordinamento è stato presentato ai Direttori dei due Dipartimenti </a:t>
          </a:r>
          <a:r>
            <a:rPr lang="it-IT" dirty="0" err="1"/>
            <a:t>Dief</a:t>
          </a:r>
          <a:r>
            <a:rPr lang="it-IT" dirty="0"/>
            <a:t> e </a:t>
          </a:r>
          <a:r>
            <a:rPr lang="it-IT" dirty="0" err="1"/>
            <a:t>Dicea</a:t>
          </a:r>
          <a:r>
            <a:rPr lang="it-IT" dirty="0"/>
            <a:t> e al Direttore Generale in data 22 aprile, ed approvato al </a:t>
          </a:r>
          <a:r>
            <a:rPr lang="it-IT" dirty="0" err="1"/>
            <a:t>CdD</a:t>
          </a:r>
          <a:r>
            <a:rPr lang="it-IT" dirty="0"/>
            <a:t> del </a:t>
          </a:r>
          <a:r>
            <a:rPr lang="it-IT" dirty="0" err="1"/>
            <a:t>Dief</a:t>
          </a:r>
          <a:r>
            <a:rPr lang="it-IT" dirty="0"/>
            <a:t> il 20 maggio e del </a:t>
          </a:r>
          <a:r>
            <a:rPr lang="it-IT" dirty="0" err="1"/>
            <a:t>Dicea</a:t>
          </a:r>
          <a:r>
            <a:rPr lang="it-IT" dirty="0"/>
            <a:t> il 12 maggio. </a:t>
          </a:r>
        </a:p>
      </dgm:t>
    </dgm:pt>
    <dgm:pt modelId="{17C4E597-1E7F-46D8-8D7C-499F0A62DEBD}" type="parTrans" cxnId="{C33770C6-F509-4B56-824C-2E1524589CF5}">
      <dgm:prSet/>
      <dgm:spPr/>
      <dgm:t>
        <a:bodyPr/>
        <a:lstStyle/>
        <a:p>
          <a:endParaRPr lang="it-IT"/>
        </a:p>
      </dgm:t>
    </dgm:pt>
    <dgm:pt modelId="{11B08C10-20CC-4D49-80F3-28C9BF5CBEDB}" type="sibTrans" cxnId="{C33770C6-F509-4B56-824C-2E1524589CF5}">
      <dgm:prSet/>
      <dgm:spPr/>
      <dgm:t>
        <a:bodyPr/>
        <a:lstStyle/>
        <a:p>
          <a:endParaRPr lang="it-IT"/>
        </a:p>
      </dgm:t>
    </dgm:pt>
    <dgm:pt modelId="{ADCFA93A-CE3A-4C59-8167-F60025511A30}" type="pres">
      <dgm:prSet presAssocID="{997C37D1-A135-4A51-89FB-F895EAF5B6D4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07FB00DC-E268-4FE7-874C-7B2110DD8368}" type="pres">
      <dgm:prSet presAssocID="{0A8BDA2B-9C88-4C3E-B83F-DC65FF33D3CA}" presName="circle1" presStyleLbl="node1" presStyleIdx="0" presStyleCnt="1"/>
      <dgm:spPr/>
    </dgm:pt>
    <dgm:pt modelId="{401D592C-0CDA-402D-B45E-EAA47BB6BBE6}" type="pres">
      <dgm:prSet presAssocID="{0A8BDA2B-9C88-4C3E-B83F-DC65FF33D3CA}" presName="space" presStyleCnt="0"/>
      <dgm:spPr/>
    </dgm:pt>
    <dgm:pt modelId="{66DA657F-F078-4460-A35C-436DD8862A0A}" type="pres">
      <dgm:prSet presAssocID="{0A8BDA2B-9C88-4C3E-B83F-DC65FF33D3CA}" presName="rect1" presStyleLbl="alignAcc1" presStyleIdx="0" presStyleCnt="1"/>
      <dgm:spPr/>
      <dgm:t>
        <a:bodyPr/>
        <a:lstStyle/>
        <a:p>
          <a:endParaRPr lang="it-IT"/>
        </a:p>
      </dgm:t>
    </dgm:pt>
    <dgm:pt modelId="{8E9741F7-7B21-4A7D-816B-85BC2F6178FA}" type="pres">
      <dgm:prSet presAssocID="{0A8BDA2B-9C88-4C3E-B83F-DC65FF33D3CA}" presName="rect1ParTxNoCh" presStyleLbl="alignAcc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F9F07FF8-2A7C-4B16-90FF-D9158EBB9B9C}" type="presOf" srcId="{0A8BDA2B-9C88-4C3E-B83F-DC65FF33D3CA}" destId="{66DA657F-F078-4460-A35C-436DD8862A0A}" srcOrd="0" destOrd="0" presId="urn:microsoft.com/office/officeart/2005/8/layout/target3"/>
    <dgm:cxn modelId="{8B9C9824-EDCB-4C4A-AA13-9E80FE3249B9}" type="presOf" srcId="{0A8BDA2B-9C88-4C3E-B83F-DC65FF33D3CA}" destId="{8E9741F7-7B21-4A7D-816B-85BC2F6178FA}" srcOrd="1" destOrd="0" presId="urn:microsoft.com/office/officeart/2005/8/layout/target3"/>
    <dgm:cxn modelId="{8D0DCF9D-0851-4F0A-A158-37D91E02AB1A}" type="presOf" srcId="{997C37D1-A135-4A51-89FB-F895EAF5B6D4}" destId="{ADCFA93A-CE3A-4C59-8167-F60025511A30}" srcOrd="0" destOrd="0" presId="urn:microsoft.com/office/officeart/2005/8/layout/target3"/>
    <dgm:cxn modelId="{C33770C6-F509-4B56-824C-2E1524589CF5}" srcId="{997C37D1-A135-4A51-89FB-F895EAF5B6D4}" destId="{0A8BDA2B-9C88-4C3E-B83F-DC65FF33D3CA}" srcOrd="0" destOrd="0" parTransId="{17C4E597-1E7F-46D8-8D7C-499F0A62DEBD}" sibTransId="{11B08C10-20CC-4D49-80F3-28C9BF5CBEDB}"/>
    <dgm:cxn modelId="{43BB57DE-E5F4-49C5-B7A6-17E4F8532599}" type="presParOf" srcId="{ADCFA93A-CE3A-4C59-8167-F60025511A30}" destId="{07FB00DC-E268-4FE7-874C-7B2110DD8368}" srcOrd="0" destOrd="0" presId="urn:microsoft.com/office/officeart/2005/8/layout/target3"/>
    <dgm:cxn modelId="{49343273-763E-4A12-B4A2-EFA2D530DB31}" type="presParOf" srcId="{ADCFA93A-CE3A-4C59-8167-F60025511A30}" destId="{401D592C-0CDA-402D-B45E-EAA47BB6BBE6}" srcOrd="1" destOrd="0" presId="urn:microsoft.com/office/officeart/2005/8/layout/target3"/>
    <dgm:cxn modelId="{E1CD8C6F-E1AF-4686-AD52-29A22455B495}" type="presParOf" srcId="{ADCFA93A-CE3A-4C59-8167-F60025511A30}" destId="{66DA657F-F078-4460-A35C-436DD8862A0A}" srcOrd="2" destOrd="0" presId="urn:microsoft.com/office/officeart/2005/8/layout/target3"/>
    <dgm:cxn modelId="{D8E6A9A6-4416-4980-92F0-5BE3A12A2A71}" type="presParOf" srcId="{ADCFA93A-CE3A-4C59-8167-F60025511A30}" destId="{8E9741F7-7B21-4A7D-816B-85BC2F6178FA}" srcOrd="3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86A55D5-6CC2-4470-8C0E-4001D86EE4B1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B286ECF1-5CE1-4CAE-9205-273D66279A52}">
      <dgm:prSet/>
      <dgm:spPr/>
      <dgm:t>
        <a:bodyPr/>
        <a:lstStyle/>
        <a:p>
          <a:pPr algn="l"/>
          <a:r>
            <a:rPr lang="it-IT" dirty="0"/>
            <a:t>Il progetto è pubblicato sul sito istituzionale </a:t>
          </a:r>
        </a:p>
        <a:p>
          <a:pPr algn="l"/>
          <a:r>
            <a:rPr lang="it-IT" dirty="0" err="1"/>
            <a:t>Dief</a:t>
          </a:r>
          <a:r>
            <a:rPr lang="it-IT" dirty="0"/>
            <a:t>: </a:t>
          </a:r>
          <a:r>
            <a:rPr lang="it-IT" dirty="0">
              <a:hlinkClick xmlns:r="http://schemas.openxmlformats.org/officeDocument/2006/relationships" r:id="rId1"/>
            </a:rPr>
            <a:t>https://www.dief.unifi.it/vp-482-performance-di-struttura-2021.html</a:t>
          </a:r>
          <a:r>
            <a:rPr lang="it-IT" dirty="0"/>
            <a:t> </a:t>
          </a:r>
        </a:p>
        <a:p>
          <a:pPr algn="l"/>
          <a:r>
            <a:rPr lang="it-IT" dirty="0" err="1"/>
            <a:t>Dicea</a:t>
          </a:r>
          <a:r>
            <a:rPr lang="it-IT" dirty="0"/>
            <a:t>: </a:t>
          </a:r>
          <a:r>
            <a:rPr lang="it-IT" u="sng" dirty="0">
              <a:hlinkClick xmlns:r="http://schemas.openxmlformats.org/officeDocument/2006/relationships" r:id="rId2"/>
            </a:rPr>
            <a:t>https://www.dicea.unifi.it/vp-615-programmazione.html</a:t>
          </a:r>
          <a:r>
            <a:rPr lang="it-IT" dirty="0"/>
            <a:t>.</a:t>
          </a:r>
        </a:p>
      </dgm:t>
    </dgm:pt>
    <dgm:pt modelId="{8883F8BA-4C0E-45EA-9771-77788B6F70BD}" type="parTrans" cxnId="{1E21B490-5179-425C-B6C7-EB66950942DF}">
      <dgm:prSet/>
      <dgm:spPr/>
      <dgm:t>
        <a:bodyPr/>
        <a:lstStyle/>
        <a:p>
          <a:endParaRPr lang="it-IT"/>
        </a:p>
      </dgm:t>
    </dgm:pt>
    <dgm:pt modelId="{C37B7377-8001-4935-A03B-20A7CA72E272}" type="sibTrans" cxnId="{1E21B490-5179-425C-B6C7-EB66950942DF}">
      <dgm:prSet/>
      <dgm:spPr/>
      <dgm:t>
        <a:bodyPr/>
        <a:lstStyle/>
        <a:p>
          <a:endParaRPr lang="it-IT"/>
        </a:p>
      </dgm:t>
    </dgm:pt>
    <dgm:pt modelId="{A6C07D77-6781-4C35-80B3-94B80248E121}" type="pres">
      <dgm:prSet presAssocID="{D86A55D5-6CC2-4470-8C0E-4001D86EE4B1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1045F8D8-2AFD-4203-A609-B883ECBF5FE0}" type="pres">
      <dgm:prSet presAssocID="{B286ECF1-5CE1-4CAE-9205-273D66279A52}" presName="circle1" presStyleLbl="node1" presStyleIdx="0" presStyleCnt="1"/>
      <dgm:spPr/>
    </dgm:pt>
    <dgm:pt modelId="{E3788905-3D5F-485F-9A17-1BF6CC504FCD}" type="pres">
      <dgm:prSet presAssocID="{B286ECF1-5CE1-4CAE-9205-273D66279A52}" presName="space" presStyleCnt="0"/>
      <dgm:spPr/>
    </dgm:pt>
    <dgm:pt modelId="{D10FC503-8D1F-48DF-BA2B-97A307B83DED}" type="pres">
      <dgm:prSet presAssocID="{B286ECF1-5CE1-4CAE-9205-273D66279A52}" presName="rect1" presStyleLbl="alignAcc1" presStyleIdx="0" presStyleCnt="1"/>
      <dgm:spPr/>
      <dgm:t>
        <a:bodyPr/>
        <a:lstStyle/>
        <a:p>
          <a:endParaRPr lang="it-IT"/>
        </a:p>
      </dgm:t>
    </dgm:pt>
    <dgm:pt modelId="{4AD20FE3-5AF0-4AAF-B3B8-3C4599B4E605}" type="pres">
      <dgm:prSet presAssocID="{B286ECF1-5CE1-4CAE-9205-273D66279A52}" presName="rect1ParTxNoCh" presStyleLbl="alignAcc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1E21B490-5179-425C-B6C7-EB66950942DF}" srcId="{D86A55D5-6CC2-4470-8C0E-4001D86EE4B1}" destId="{B286ECF1-5CE1-4CAE-9205-273D66279A52}" srcOrd="0" destOrd="0" parTransId="{8883F8BA-4C0E-45EA-9771-77788B6F70BD}" sibTransId="{C37B7377-8001-4935-A03B-20A7CA72E272}"/>
    <dgm:cxn modelId="{F47CF4A5-E26B-429F-9E08-636EE409B53A}" type="presOf" srcId="{D86A55D5-6CC2-4470-8C0E-4001D86EE4B1}" destId="{A6C07D77-6781-4C35-80B3-94B80248E121}" srcOrd="0" destOrd="0" presId="urn:microsoft.com/office/officeart/2005/8/layout/target3"/>
    <dgm:cxn modelId="{2703D623-3D62-4E4B-A2BA-23A9694C9F22}" type="presOf" srcId="{B286ECF1-5CE1-4CAE-9205-273D66279A52}" destId="{D10FC503-8D1F-48DF-BA2B-97A307B83DED}" srcOrd="0" destOrd="0" presId="urn:microsoft.com/office/officeart/2005/8/layout/target3"/>
    <dgm:cxn modelId="{8A227590-D6CB-4DAC-AC3C-4F030394AD67}" type="presOf" srcId="{B286ECF1-5CE1-4CAE-9205-273D66279A52}" destId="{4AD20FE3-5AF0-4AAF-B3B8-3C4599B4E605}" srcOrd="1" destOrd="0" presId="urn:microsoft.com/office/officeart/2005/8/layout/target3"/>
    <dgm:cxn modelId="{D40B1120-B06C-4262-B79E-86607A88C9AB}" type="presParOf" srcId="{A6C07D77-6781-4C35-80B3-94B80248E121}" destId="{1045F8D8-2AFD-4203-A609-B883ECBF5FE0}" srcOrd="0" destOrd="0" presId="urn:microsoft.com/office/officeart/2005/8/layout/target3"/>
    <dgm:cxn modelId="{387FD376-A525-467A-9D0D-7C4C5235262B}" type="presParOf" srcId="{A6C07D77-6781-4C35-80B3-94B80248E121}" destId="{E3788905-3D5F-485F-9A17-1BF6CC504FCD}" srcOrd="1" destOrd="0" presId="urn:microsoft.com/office/officeart/2005/8/layout/target3"/>
    <dgm:cxn modelId="{0F17A182-08EC-4722-A63F-2717CCF95E09}" type="presParOf" srcId="{A6C07D77-6781-4C35-80B3-94B80248E121}" destId="{D10FC503-8D1F-48DF-BA2B-97A307B83DED}" srcOrd="2" destOrd="0" presId="urn:microsoft.com/office/officeart/2005/8/layout/target3"/>
    <dgm:cxn modelId="{DE1A8012-5070-4064-9121-4D105ACC1FC1}" type="presParOf" srcId="{A6C07D77-6781-4C35-80B3-94B80248E121}" destId="{4AD20FE3-5AF0-4AAF-B3B8-3C4599B4E605}" srcOrd="3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9A2768E-C528-4ED5-ACA0-190C5FEFE82E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CA15F004-E14A-4B90-8804-7EBE3005EAE6}">
      <dgm:prSet custT="1"/>
      <dgm:spPr/>
      <dgm:t>
        <a:bodyPr/>
        <a:lstStyle/>
        <a:p>
          <a:pPr algn="l"/>
          <a:r>
            <a:rPr lang="it-IT" sz="1600" dirty="0"/>
            <a:t>La dott.ssa Rina Nigro ha coinvolto: </a:t>
          </a:r>
        </a:p>
        <a:p>
          <a:pPr algn="l"/>
          <a:r>
            <a:rPr lang="it-IT" sz="1600" dirty="0"/>
            <a:t>il personale del </a:t>
          </a:r>
          <a:r>
            <a:rPr lang="it-IT" sz="1600" dirty="0" err="1"/>
            <a:t>Dicea</a:t>
          </a:r>
          <a:r>
            <a:rPr lang="it-IT" sz="1600" dirty="0"/>
            <a:t> durante una riunione del 21 giugno e data comunicazione al </a:t>
          </a:r>
          <a:r>
            <a:rPr lang="it-IT" sz="1600" dirty="0" err="1"/>
            <a:t>CdD</a:t>
          </a:r>
          <a:r>
            <a:rPr lang="it-IT" sz="1600" dirty="0"/>
            <a:t> del </a:t>
          </a:r>
          <a:r>
            <a:rPr lang="it-IT" sz="1600" dirty="0" err="1"/>
            <a:t>Dicea</a:t>
          </a:r>
          <a:r>
            <a:rPr lang="it-IT" sz="1600" dirty="0"/>
            <a:t> nella seduta del 16 luglio; </a:t>
          </a:r>
        </a:p>
        <a:p>
          <a:pPr algn="l"/>
          <a:r>
            <a:rPr lang="it-IT" sz="1600" dirty="0"/>
            <a:t>il personale del </a:t>
          </a:r>
          <a:r>
            <a:rPr lang="it-IT" sz="1600" dirty="0" err="1"/>
            <a:t>Dief</a:t>
          </a:r>
          <a:r>
            <a:rPr lang="it-IT" sz="1600" dirty="0"/>
            <a:t> è stato informato nella riunione del 1 luglio, e le proposte organizzative del Coordinatore sono state riferite al Direttore del </a:t>
          </a:r>
          <a:r>
            <a:rPr lang="it-IT" sz="1600" dirty="0" err="1"/>
            <a:t>Dief</a:t>
          </a:r>
          <a:r>
            <a:rPr lang="it-IT" sz="1600" dirty="0"/>
            <a:t> in un incontro del 12 luglio, per poter essere presentato al </a:t>
          </a:r>
          <a:r>
            <a:rPr lang="it-IT" sz="1600" dirty="0" err="1"/>
            <a:t>CdD</a:t>
          </a:r>
          <a:r>
            <a:rPr lang="it-IT" sz="1600" dirty="0"/>
            <a:t> del 22 luglio.</a:t>
          </a:r>
        </a:p>
      </dgm:t>
    </dgm:pt>
    <dgm:pt modelId="{CDA5709E-9B57-46B9-B1F3-BDBB22A5BF6F}" type="parTrans" cxnId="{0A011667-AC31-4270-84C5-2D7030C9F2AE}">
      <dgm:prSet/>
      <dgm:spPr/>
      <dgm:t>
        <a:bodyPr/>
        <a:lstStyle/>
        <a:p>
          <a:endParaRPr lang="it-IT"/>
        </a:p>
      </dgm:t>
    </dgm:pt>
    <dgm:pt modelId="{CB0E1D3D-487F-4908-8074-FFE0133178BB}" type="sibTrans" cxnId="{0A011667-AC31-4270-84C5-2D7030C9F2AE}">
      <dgm:prSet/>
      <dgm:spPr/>
      <dgm:t>
        <a:bodyPr/>
        <a:lstStyle/>
        <a:p>
          <a:endParaRPr lang="it-IT"/>
        </a:p>
      </dgm:t>
    </dgm:pt>
    <dgm:pt modelId="{B178D0E9-0F44-47AB-8DC3-4FBC0978E230}" type="pres">
      <dgm:prSet presAssocID="{99A2768E-C528-4ED5-ACA0-190C5FEFE82E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4CF81357-03DD-4BE6-A65E-FA2557347222}" type="pres">
      <dgm:prSet presAssocID="{CA15F004-E14A-4B90-8804-7EBE3005EAE6}" presName="circle1" presStyleLbl="node1" presStyleIdx="0" presStyleCnt="1"/>
      <dgm:spPr/>
    </dgm:pt>
    <dgm:pt modelId="{373FA126-756D-4A2B-ACF9-DF11E495F193}" type="pres">
      <dgm:prSet presAssocID="{CA15F004-E14A-4B90-8804-7EBE3005EAE6}" presName="space" presStyleCnt="0"/>
      <dgm:spPr/>
    </dgm:pt>
    <dgm:pt modelId="{83EE6CF9-2670-4002-AC4F-9E25B08D6D34}" type="pres">
      <dgm:prSet presAssocID="{CA15F004-E14A-4B90-8804-7EBE3005EAE6}" presName="rect1" presStyleLbl="alignAcc1" presStyleIdx="0" presStyleCnt="1" custLinFactNeighborX="-174" custLinFactNeighborY="-1667"/>
      <dgm:spPr/>
      <dgm:t>
        <a:bodyPr/>
        <a:lstStyle/>
        <a:p>
          <a:endParaRPr lang="it-IT"/>
        </a:p>
      </dgm:t>
    </dgm:pt>
    <dgm:pt modelId="{44D119F3-6F0A-451B-95F7-4F69A103DFF1}" type="pres">
      <dgm:prSet presAssocID="{CA15F004-E14A-4B90-8804-7EBE3005EAE6}" presName="rect1ParTxNoCh" presStyleLbl="alignAcc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0A011667-AC31-4270-84C5-2D7030C9F2AE}" srcId="{99A2768E-C528-4ED5-ACA0-190C5FEFE82E}" destId="{CA15F004-E14A-4B90-8804-7EBE3005EAE6}" srcOrd="0" destOrd="0" parTransId="{CDA5709E-9B57-46B9-B1F3-BDBB22A5BF6F}" sibTransId="{CB0E1D3D-487F-4908-8074-FFE0133178BB}"/>
    <dgm:cxn modelId="{C3225580-88BC-465F-9508-A6143C4E2345}" type="presOf" srcId="{CA15F004-E14A-4B90-8804-7EBE3005EAE6}" destId="{44D119F3-6F0A-451B-95F7-4F69A103DFF1}" srcOrd="1" destOrd="0" presId="urn:microsoft.com/office/officeart/2005/8/layout/target3"/>
    <dgm:cxn modelId="{96F906A6-8272-46EB-83B1-000D8AD22D53}" type="presOf" srcId="{CA15F004-E14A-4B90-8804-7EBE3005EAE6}" destId="{83EE6CF9-2670-4002-AC4F-9E25B08D6D34}" srcOrd="0" destOrd="0" presId="urn:microsoft.com/office/officeart/2005/8/layout/target3"/>
    <dgm:cxn modelId="{56AF81ED-73D7-46FD-A4A5-DEF66062E979}" type="presOf" srcId="{99A2768E-C528-4ED5-ACA0-190C5FEFE82E}" destId="{B178D0E9-0F44-47AB-8DC3-4FBC0978E230}" srcOrd="0" destOrd="0" presId="urn:microsoft.com/office/officeart/2005/8/layout/target3"/>
    <dgm:cxn modelId="{2B3FE531-9DC1-40BB-B6D6-F53A5DB02581}" type="presParOf" srcId="{B178D0E9-0F44-47AB-8DC3-4FBC0978E230}" destId="{4CF81357-03DD-4BE6-A65E-FA2557347222}" srcOrd="0" destOrd="0" presId="urn:microsoft.com/office/officeart/2005/8/layout/target3"/>
    <dgm:cxn modelId="{62C66C16-8297-463C-953E-84C37768F008}" type="presParOf" srcId="{B178D0E9-0F44-47AB-8DC3-4FBC0978E230}" destId="{373FA126-756D-4A2B-ACF9-DF11E495F193}" srcOrd="1" destOrd="0" presId="urn:microsoft.com/office/officeart/2005/8/layout/target3"/>
    <dgm:cxn modelId="{CCDF86F0-02EC-4F0A-9D47-63DA61B78A6E}" type="presParOf" srcId="{B178D0E9-0F44-47AB-8DC3-4FBC0978E230}" destId="{83EE6CF9-2670-4002-AC4F-9E25B08D6D34}" srcOrd="2" destOrd="0" presId="urn:microsoft.com/office/officeart/2005/8/layout/target3"/>
    <dgm:cxn modelId="{F30BE9EF-67D7-4350-9872-B26E1EE86041}" type="presParOf" srcId="{B178D0E9-0F44-47AB-8DC3-4FBC0978E230}" destId="{44D119F3-6F0A-451B-95F7-4F69A103DFF1}" srcOrd="3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873F6E4-F869-4BB6-8D93-F99DDDAED0EA}" type="doc">
      <dgm:prSet loTypeId="urn:microsoft.com/office/officeart/2005/8/layout/hProcess3" loCatId="process" qsTypeId="urn:microsoft.com/office/officeart/2005/8/quickstyle/3d3" qsCatId="3D" csTypeId="urn:microsoft.com/office/officeart/2005/8/colors/accent1_2" csCatId="accent1" phldr="1"/>
      <dgm:spPr/>
    </dgm:pt>
    <dgm:pt modelId="{32915347-5715-4EE5-9BB4-1E154EC1BAC0}">
      <dgm:prSet phldrT="[Testo]" custT="1"/>
      <dgm:spPr>
        <a:blipFill rotWithShape="0">
          <a:blip xmlns:r="http://schemas.openxmlformats.org/officeDocument/2006/relationships" r:embed="rId1"/>
          <a:srcRect/>
          <a:stretch>
            <a:fillRect l="-198000" r="-198000"/>
          </a:stretch>
        </a:blipFill>
      </dgm:spPr>
      <dgm:t>
        <a:bodyPr/>
        <a:lstStyle/>
        <a:p>
          <a:r>
            <a:rPr lang="it-IT" sz="1200" b="1" dirty="0">
              <a:solidFill>
                <a:sysClr val="windowText" lastClr="000000"/>
              </a:solidFill>
            </a:rPr>
            <a:t>I gruppi di lavoro, seguendo il cronoprogramma allegato al progetto, che aveva diviso le attività tra “</a:t>
          </a:r>
          <a:r>
            <a:rPr lang="it-IT" sz="1200" b="1" i="1" dirty="0">
              <a:solidFill>
                <a:sysClr val="windowText" lastClr="000000"/>
              </a:solidFill>
            </a:rPr>
            <a:t>breve temine</a:t>
          </a:r>
          <a:r>
            <a:rPr lang="it-IT" sz="1200" b="1" dirty="0">
              <a:solidFill>
                <a:sysClr val="windowText" lastClr="000000"/>
              </a:solidFill>
            </a:rPr>
            <a:t>” fino al 30 giugno, “</a:t>
          </a:r>
          <a:r>
            <a:rPr lang="it-IT" sz="1200" b="1" i="1" dirty="0">
              <a:solidFill>
                <a:sysClr val="windowText" lastClr="000000"/>
              </a:solidFill>
            </a:rPr>
            <a:t>medio termine</a:t>
          </a:r>
          <a:r>
            <a:rPr lang="it-IT" sz="1200" b="1" dirty="0">
              <a:solidFill>
                <a:sysClr val="windowText" lastClr="000000"/>
              </a:solidFill>
            </a:rPr>
            <a:t>” fino alla fine dell’anno, e “</a:t>
          </a:r>
          <a:r>
            <a:rPr lang="it-IT" sz="1200" b="1" i="1" dirty="0">
              <a:solidFill>
                <a:sysClr val="windowText" lastClr="000000"/>
              </a:solidFill>
            </a:rPr>
            <a:t>a tendere</a:t>
          </a:r>
          <a:r>
            <a:rPr lang="it-IT" sz="1200" b="1" dirty="0">
              <a:solidFill>
                <a:sysClr val="windowText" lastClr="000000"/>
              </a:solidFill>
            </a:rPr>
            <a:t>” per le azioni che si potranno svolgere nell’anno 2022, hanno svolto il loro compito ed hanno relazionato ai Coordinatori, presentando proposte, documenti, slides, come di seguito indicato:</a:t>
          </a:r>
        </a:p>
      </dgm:t>
    </dgm:pt>
    <dgm:pt modelId="{695A7A63-3E23-42DD-9394-ADE257008334}" type="parTrans" cxnId="{40E87D3F-1EC8-4689-9963-B866DE596B4C}">
      <dgm:prSet/>
      <dgm:spPr/>
      <dgm:t>
        <a:bodyPr/>
        <a:lstStyle/>
        <a:p>
          <a:endParaRPr lang="it-IT" sz="1200"/>
        </a:p>
      </dgm:t>
    </dgm:pt>
    <dgm:pt modelId="{B3EF5CD2-BFD1-45A7-829E-0873EAE0729E}" type="sibTrans" cxnId="{40E87D3F-1EC8-4689-9963-B866DE596B4C}">
      <dgm:prSet/>
      <dgm:spPr/>
      <dgm:t>
        <a:bodyPr/>
        <a:lstStyle/>
        <a:p>
          <a:endParaRPr lang="it-IT" sz="1200"/>
        </a:p>
      </dgm:t>
    </dgm:pt>
    <dgm:pt modelId="{36DC0DBB-208F-48CE-B4A5-3E2733CE97C9}" type="pres">
      <dgm:prSet presAssocID="{1873F6E4-F869-4BB6-8D93-F99DDDAED0EA}" presName="Name0" presStyleCnt="0">
        <dgm:presLayoutVars>
          <dgm:dir/>
          <dgm:animLvl val="lvl"/>
          <dgm:resizeHandles val="exact"/>
        </dgm:presLayoutVars>
      </dgm:prSet>
      <dgm:spPr/>
    </dgm:pt>
    <dgm:pt modelId="{7EB186DA-E546-4A68-8556-01808F5ED757}" type="pres">
      <dgm:prSet presAssocID="{1873F6E4-F869-4BB6-8D93-F99DDDAED0EA}" presName="dummy" presStyleCnt="0"/>
      <dgm:spPr/>
    </dgm:pt>
    <dgm:pt modelId="{82FF6A51-AC59-4D1A-A576-EA59338B25B7}" type="pres">
      <dgm:prSet presAssocID="{1873F6E4-F869-4BB6-8D93-F99DDDAED0EA}" presName="linH" presStyleCnt="0"/>
      <dgm:spPr/>
    </dgm:pt>
    <dgm:pt modelId="{C0165871-BF0F-4255-9659-7B134D8D151E}" type="pres">
      <dgm:prSet presAssocID="{1873F6E4-F869-4BB6-8D93-F99DDDAED0EA}" presName="padding1" presStyleCnt="0"/>
      <dgm:spPr/>
    </dgm:pt>
    <dgm:pt modelId="{23E7FF25-012C-442D-960C-440832973565}" type="pres">
      <dgm:prSet presAssocID="{32915347-5715-4EE5-9BB4-1E154EC1BAC0}" presName="linV" presStyleCnt="0"/>
      <dgm:spPr/>
    </dgm:pt>
    <dgm:pt modelId="{5DF51C97-E402-42C2-BB75-558131A56740}" type="pres">
      <dgm:prSet presAssocID="{32915347-5715-4EE5-9BB4-1E154EC1BAC0}" presName="spVertical1" presStyleCnt="0"/>
      <dgm:spPr/>
    </dgm:pt>
    <dgm:pt modelId="{FB8FF1E9-E9F8-40A7-9B44-5C37F4B4C6D7}" type="pres">
      <dgm:prSet presAssocID="{32915347-5715-4EE5-9BB4-1E154EC1BAC0}" presName="parTx" presStyleLbl="revTx" presStyleIdx="0" presStyleCnt="1" custLinFactNeighborX="-17846" custLinFactNeighborY="234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616FD772-5DA0-4C2B-8839-8BAFEE526340}" type="pres">
      <dgm:prSet presAssocID="{32915347-5715-4EE5-9BB4-1E154EC1BAC0}" presName="spVertical2" presStyleCnt="0"/>
      <dgm:spPr/>
    </dgm:pt>
    <dgm:pt modelId="{4BD272BD-7226-4422-9A71-09A2D611C1B9}" type="pres">
      <dgm:prSet presAssocID="{32915347-5715-4EE5-9BB4-1E154EC1BAC0}" presName="spVertical3" presStyleCnt="0"/>
      <dgm:spPr/>
    </dgm:pt>
    <dgm:pt modelId="{DA049776-C034-4699-A6EA-2C4F3921AAE1}" type="pres">
      <dgm:prSet presAssocID="{1873F6E4-F869-4BB6-8D93-F99DDDAED0EA}" presName="padding2" presStyleCnt="0"/>
      <dgm:spPr/>
    </dgm:pt>
    <dgm:pt modelId="{AEDACF2B-382C-435A-82F2-41D990622B4A}" type="pres">
      <dgm:prSet presAssocID="{1873F6E4-F869-4BB6-8D93-F99DDDAED0EA}" presName="negArrow" presStyleCnt="0"/>
      <dgm:spPr/>
    </dgm:pt>
    <dgm:pt modelId="{E577347B-5E5A-43BC-BA03-ADE218BBE8C8}" type="pres">
      <dgm:prSet presAssocID="{1873F6E4-F869-4BB6-8D93-F99DDDAED0EA}" presName="backgroundArrow" presStyleLbl="node1" presStyleIdx="0" presStyleCnt="1"/>
      <dgm:spPr/>
    </dgm:pt>
  </dgm:ptLst>
  <dgm:cxnLst>
    <dgm:cxn modelId="{392E3052-2C48-4112-8571-5D95F8675EF5}" type="presOf" srcId="{32915347-5715-4EE5-9BB4-1E154EC1BAC0}" destId="{FB8FF1E9-E9F8-40A7-9B44-5C37F4B4C6D7}" srcOrd="0" destOrd="0" presId="urn:microsoft.com/office/officeart/2005/8/layout/hProcess3"/>
    <dgm:cxn modelId="{40E87D3F-1EC8-4689-9963-B866DE596B4C}" srcId="{1873F6E4-F869-4BB6-8D93-F99DDDAED0EA}" destId="{32915347-5715-4EE5-9BB4-1E154EC1BAC0}" srcOrd="0" destOrd="0" parTransId="{695A7A63-3E23-42DD-9394-ADE257008334}" sibTransId="{B3EF5CD2-BFD1-45A7-829E-0873EAE0729E}"/>
    <dgm:cxn modelId="{A01C5021-2DE9-4317-88C6-15FD2753A6B8}" type="presOf" srcId="{1873F6E4-F869-4BB6-8D93-F99DDDAED0EA}" destId="{36DC0DBB-208F-48CE-B4A5-3E2733CE97C9}" srcOrd="0" destOrd="0" presId="urn:microsoft.com/office/officeart/2005/8/layout/hProcess3"/>
    <dgm:cxn modelId="{CDDADA0D-FF70-4F10-B83B-E9EC71D67F11}" type="presParOf" srcId="{36DC0DBB-208F-48CE-B4A5-3E2733CE97C9}" destId="{7EB186DA-E546-4A68-8556-01808F5ED757}" srcOrd="0" destOrd="0" presId="urn:microsoft.com/office/officeart/2005/8/layout/hProcess3"/>
    <dgm:cxn modelId="{5B5B0031-1171-4E64-99BF-7DD531AED15B}" type="presParOf" srcId="{36DC0DBB-208F-48CE-B4A5-3E2733CE97C9}" destId="{82FF6A51-AC59-4D1A-A576-EA59338B25B7}" srcOrd="1" destOrd="0" presId="urn:microsoft.com/office/officeart/2005/8/layout/hProcess3"/>
    <dgm:cxn modelId="{CCCC9D90-6030-4F42-8E7A-CFDD9D0A308B}" type="presParOf" srcId="{82FF6A51-AC59-4D1A-A576-EA59338B25B7}" destId="{C0165871-BF0F-4255-9659-7B134D8D151E}" srcOrd="0" destOrd="0" presId="urn:microsoft.com/office/officeart/2005/8/layout/hProcess3"/>
    <dgm:cxn modelId="{4ECA9F0B-1B9B-4D56-B26A-D27307BD3F74}" type="presParOf" srcId="{82FF6A51-AC59-4D1A-A576-EA59338B25B7}" destId="{23E7FF25-012C-442D-960C-440832973565}" srcOrd="1" destOrd="0" presId="urn:microsoft.com/office/officeart/2005/8/layout/hProcess3"/>
    <dgm:cxn modelId="{6B26A3A9-1C94-4FC1-9316-BB60E48E3713}" type="presParOf" srcId="{23E7FF25-012C-442D-960C-440832973565}" destId="{5DF51C97-E402-42C2-BB75-558131A56740}" srcOrd="0" destOrd="0" presId="urn:microsoft.com/office/officeart/2005/8/layout/hProcess3"/>
    <dgm:cxn modelId="{AD7F87C0-4B30-44DB-8913-BDAA648F86E7}" type="presParOf" srcId="{23E7FF25-012C-442D-960C-440832973565}" destId="{FB8FF1E9-E9F8-40A7-9B44-5C37F4B4C6D7}" srcOrd="1" destOrd="0" presId="urn:microsoft.com/office/officeart/2005/8/layout/hProcess3"/>
    <dgm:cxn modelId="{4A84DA66-6FE6-4EE7-8BF2-EE40169DD95D}" type="presParOf" srcId="{23E7FF25-012C-442D-960C-440832973565}" destId="{616FD772-5DA0-4C2B-8839-8BAFEE526340}" srcOrd="2" destOrd="0" presId="urn:microsoft.com/office/officeart/2005/8/layout/hProcess3"/>
    <dgm:cxn modelId="{8A6BCE15-31D2-4F13-A89B-6BA6DA047EED}" type="presParOf" srcId="{23E7FF25-012C-442D-960C-440832973565}" destId="{4BD272BD-7226-4422-9A71-09A2D611C1B9}" srcOrd="3" destOrd="0" presId="urn:microsoft.com/office/officeart/2005/8/layout/hProcess3"/>
    <dgm:cxn modelId="{F7C06D30-E9E0-446B-93E8-AB1ECF5D91C4}" type="presParOf" srcId="{82FF6A51-AC59-4D1A-A576-EA59338B25B7}" destId="{DA049776-C034-4699-A6EA-2C4F3921AAE1}" srcOrd="2" destOrd="0" presId="urn:microsoft.com/office/officeart/2005/8/layout/hProcess3"/>
    <dgm:cxn modelId="{F9F0A15D-834C-456E-A746-F6398297A5B5}" type="presParOf" srcId="{82FF6A51-AC59-4D1A-A576-EA59338B25B7}" destId="{AEDACF2B-382C-435A-82F2-41D990622B4A}" srcOrd="3" destOrd="0" presId="urn:microsoft.com/office/officeart/2005/8/layout/hProcess3"/>
    <dgm:cxn modelId="{DFEC62AA-880E-4138-A672-4AE521BCE5C0}" type="presParOf" srcId="{82FF6A51-AC59-4D1A-A576-EA59338B25B7}" destId="{E577347B-5E5A-43BC-BA03-ADE218BBE8C8}" srcOrd="4" destOrd="0" presId="urn:microsoft.com/office/officeart/2005/8/layout/hProcess3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7FB00DC-E268-4FE7-874C-7B2110DD8368}">
      <dsp:nvSpPr>
        <dsp:cNvPr id="0" name=""/>
        <dsp:cNvSpPr/>
      </dsp:nvSpPr>
      <dsp:spPr>
        <a:xfrm>
          <a:off x="0" y="0"/>
          <a:ext cx="1200329" cy="1200329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6DA657F-F078-4460-A35C-436DD8862A0A}">
      <dsp:nvSpPr>
        <dsp:cNvPr id="0" name=""/>
        <dsp:cNvSpPr/>
      </dsp:nvSpPr>
      <dsp:spPr>
        <a:xfrm>
          <a:off x="600164" y="0"/>
          <a:ext cx="5361759" cy="120032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700" kern="1200" dirty="0"/>
            <a:t>Il Progetto di Coordinamento è stato presentato ai Direttori dei due Dipartimenti </a:t>
          </a:r>
          <a:r>
            <a:rPr lang="it-IT" sz="1700" kern="1200" dirty="0" err="1"/>
            <a:t>Dief</a:t>
          </a:r>
          <a:r>
            <a:rPr lang="it-IT" sz="1700" kern="1200" dirty="0"/>
            <a:t> e </a:t>
          </a:r>
          <a:r>
            <a:rPr lang="it-IT" sz="1700" kern="1200" dirty="0" err="1"/>
            <a:t>Dicea</a:t>
          </a:r>
          <a:r>
            <a:rPr lang="it-IT" sz="1700" kern="1200" dirty="0"/>
            <a:t> e al Direttore Generale in data 22 aprile, ed approvato al </a:t>
          </a:r>
          <a:r>
            <a:rPr lang="it-IT" sz="1700" kern="1200" dirty="0" err="1"/>
            <a:t>CdD</a:t>
          </a:r>
          <a:r>
            <a:rPr lang="it-IT" sz="1700" kern="1200" dirty="0"/>
            <a:t> del </a:t>
          </a:r>
          <a:r>
            <a:rPr lang="it-IT" sz="1700" kern="1200" dirty="0" err="1"/>
            <a:t>Dief</a:t>
          </a:r>
          <a:r>
            <a:rPr lang="it-IT" sz="1700" kern="1200" dirty="0"/>
            <a:t> il 20 maggio e del </a:t>
          </a:r>
          <a:r>
            <a:rPr lang="it-IT" sz="1700" kern="1200" dirty="0" err="1"/>
            <a:t>Dicea</a:t>
          </a:r>
          <a:r>
            <a:rPr lang="it-IT" sz="1700" kern="1200" dirty="0"/>
            <a:t> il 12 maggio. </a:t>
          </a:r>
        </a:p>
      </dsp:txBody>
      <dsp:txXfrm>
        <a:off x="600164" y="0"/>
        <a:ext cx="5361759" cy="120032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045F8D8-2AFD-4203-A609-B883ECBF5FE0}">
      <dsp:nvSpPr>
        <dsp:cNvPr id="0" name=""/>
        <dsp:cNvSpPr/>
      </dsp:nvSpPr>
      <dsp:spPr>
        <a:xfrm>
          <a:off x="0" y="0"/>
          <a:ext cx="1446550" cy="1446550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10FC503-8D1F-48DF-BA2B-97A307B83DED}">
      <dsp:nvSpPr>
        <dsp:cNvPr id="0" name=""/>
        <dsp:cNvSpPr/>
      </dsp:nvSpPr>
      <dsp:spPr>
        <a:xfrm>
          <a:off x="723274" y="0"/>
          <a:ext cx="5730685" cy="14465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700" kern="1200" dirty="0"/>
            <a:t>Il progetto è pubblicato sul sito istituzionale </a:t>
          </a:r>
        </a:p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700" kern="1200" dirty="0" err="1"/>
            <a:t>Dief</a:t>
          </a:r>
          <a:r>
            <a:rPr lang="it-IT" sz="1700" kern="1200" dirty="0"/>
            <a:t>: </a:t>
          </a:r>
          <a:r>
            <a:rPr lang="it-IT" sz="1700" kern="1200" dirty="0">
              <a:hlinkClick xmlns:r="http://schemas.openxmlformats.org/officeDocument/2006/relationships" r:id="rId1"/>
            </a:rPr>
            <a:t>https://www.dief.unifi.it/vp-482-performance-di-struttura-2021.html</a:t>
          </a:r>
          <a:r>
            <a:rPr lang="it-IT" sz="1700" kern="1200" dirty="0"/>
            <a:t> </a:t>
          </a:r>
        </a:p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700" kern="1200" dirty="0" err="1"/>
            <a:t>Dicea</a:t>
          </a:r>
          <a:r>
            <a:rPr lang="it-IT" sz="1700" kern="1200" dirty="0"/>
            <a:t>: </a:t>
          </a:r>
          <a:r>
            <a:rPr lang="it-IT" sz="1700" u="sng" kern="1200" dirty="0">
              <a:hlinkClick xmlns:r="http://schemas.openxmlformats.org/officeDocument/2006/relationships" r:id="rId2"/>
            </a:rPr>
            <a:t>https://www.dicea.unifi.it/vp-615-programmazione.html</a:t>
          </a:r>
          <a:r>
            <a:rPr lang="it-IT" sz="1700" kern="1200" dirty="0"/>
            <a:t>.</a:t>
          </a:r>
        </a:p>
      </dsp:txBody>
      <dsp:txXfrm>
        <a:off x="723274" y="0"/>
        <a:ext cx="5730685" cy="144655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CF81357-03DD-4BE6-A65E-FA2557347222}">
      <dsp:nvSpPr>
        <dsp:cNvPr id="0" name=""/>
        <dsp:cNvSpPr/>
      </dsp:nvSpPr>
      <dsp:spPr>
        <a:xfrm>
          <a:off x="0" y="0"/>
          <a:ext cx="2308324" cy="2308324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3EE6CF9-2670-4002-AC4F-9E25B08D6D34}">
      <dsp:nvSpPr>
        <dsp:cNvPr id="0" name=""/>
        <dsp:cNvSpPr/>
      </dsp:nvSpPr>
      <dsp:spPr>
        <a:xfrm>
          <a:off x="1142694" y="0"/>
          <a:ext cx="6590506" cy="230832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kern="1200" dirty="0"/>
            <a:t>La dott.ssa Rina Nigro ha coinvolto: 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kern="1200" dirty="0"/>
            <a:t>il personale del </a:t>
          </a:r>
          <a:r>
            <a:rPr lang="it-IT" sz="1600" kern="1200" dirty="0" err="1"/>
            <a:t>Dicea</a:t>
          </a:r>
          <a:r>
            <a:rPr lang="it-IT" sz="1600" kern="1200" dirty="0"/>
            <a:t> durante una riunione del 21 giugno e data comunicazione al </a:t>
          </a:r>
          <a:r>
            <a:rPr lang="it-IT" sz="1600" kern="1200" dirty="0" err="1"/>
            <a:t>CdD</a:t>
          </a:r>
          <a:r>
            <a:rPr lang="it-IT" sz="1600" kern="1200" dirty="0"/>
            <a:t> del </a:t>
          </a:r>
          <a:r>
            <a:rPr lang="it-IT" sz="1600" kern="1200" dirty="0" err="1"/>
            <a:t>Dicea</a:t>
          </a:r>
          <a:r>
            <a:rPr lang="it-IT" sz="1600" kern="1200" dirty="0"/>
            <a:t> nella seduta del 16 luglio; 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kern="1200" dirty="0"/>
            <a:t>il personale del </a:t>
          </a:r>
          <a:r>
            <a:rPr lang="it-IT" sz="1600" kern="1200" dirty="0" err="1"/>
            <a:t>Dief</a:t>
          </a:r>
          <a:r>
            <a:rPr lang="it-IT" sz="1600" kern="1200" dirty="0"/>
            <a:t> è stato informato nella riunione del 1 luglio, e le proposte organizzative del Coordinatore sono state riferite al Direttore del </a:t>
          </a:r>
          <a:r>
            <a:rPr lang="it-IT" sz="1600" kern="1200" dirty="0" err="1"/>
            <a:t>Dief</a:t>
          </a:r>
          <a:r>
            <a:rPr lang="it-IT" sz="1600" kern="1200" dirty="0"/>
            <a:t> in un incontro del 12 luglio, per poter essere presentato al </a:t>
          </a:r>
          <a:r>
            <a:rPr lang="it-IT" sz="1600" kern="1200" dirty="0" err="1"/>
            <a:t>CdD</a:t>
          </a:r>
          <a:r>
            <a:rPr lang="it-IT" sz="1600" kern="1200" dirty="0"/>
            <a:t> del 22 luglio.</a:t>
          </a:r>
        </a:p>
      </dsp:txBody>
      <dsp:txXfrm>
        <a:off x="1142694" y="0"/>
        <a:ext cx="6590506" cy="230832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577347B-5E5A-43BC-BA03-ADE218BBE8C8}">
      <dsp:nvSpPr>
        <dsp:cNvPr id="0" name=""/>
        <dsp:cNvSpPr/>
      </dsp:nvSpPr>
      <dsp:spPr>
        <a:xfrm>
          <a:off x="0" y="244807"/>
          <a:ext cx="5168776" cy="4680000"/>
        </a:xfrm>
        <a:prstGeom prst="rightArrow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B8FF1E9-E9F8-40A7-9B44-5C37F4B4C6D7}">
      <dsp:nvSpPr>
        <dsp:cNvPr id="0" name=""/>
        <dsp:cNvSpPr/>
      </dsp:nvSpPr>
      <dsp:spPr>
        <a:xfrm>
          <a:off x="409442" y="1442221"/>
          <a:ext cx="3600000" cy="2340000"/>
        </a:xfrm>
        <a:prstGeom prst="rect">
          <a:avLst/>
        </a:prstGeom>
        <a:blipFill rotWithShape="0">
          <a:blip xmlns:r="http://schemas.openxmlformats.org/officeDocument/2006/relationships" r:embed="rId1"/>
          <a:srcRect/>
          <a:stretch>
            <a:fillRect l="-198000" r="-198000"/>
          </a:stretch>
        </a:blipFill>
        <a:ln w="6350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21920" rIns="0" bIns="1219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200" b="1" kern="1200" dirty="0">
              <a:solidFill>
                <a:sysClr val="windowText" lastClr="000000"/>
              </a:solidFill>
            </a:rPr>
            <a:t>I gruppi di lavoro, seguendo il cronoprogramma allegato al progetto, che aveva diviso le attività tra “</a:t>
          </a:r>
          <a:r>
            <a:rPr lang="it-IT" sz="1200" b="1" i="1" kern="1200" dirty="0">
              <a:solidFill>
                <a:sysClr val="windowText" lastClr="000000"/>
              </a:solidFill>
            </a:rPr>
            <a:t>breve temine</a:t>
          </a:r>
          <a:r>
            <a:rPr lang="it-IT" sz="1200" b="1" kern="1200" dirty="0">
              <a:solidFill>
                <a:sysClr val="windowText" lastClr="000000"/>
              </a:solidFill>
            </a:rPr>
            <a:t>” fino al 30 giugno, “</a:t>
          </a:r>
          <a:r>
            <a:rPr lang="it-IT" sz="1200" b="1" i="1" kern="1200" dirty="0">
              <a:solidFill>
                <a:sysClr val="windowText" lastClr="000000"/>
              </a:solidFill>
            </a:rPr>
            <a:t>medio termine</a:t>
          </a:r>
          <a:r>
            <a:rPr lang="it-IT" sz="1200" b="1" kern="1200" dirty="0">
              <a:solidFill>
                <a:sysClr val="windowText" lastClr="000000"/>
              </a:solidFill>
            </a:rPr>
            <a:t>” fino alla fine dell’anno, e “</a:t>
          </a:r>
          <a:r>
            <a:rPr lang="it-IT" sz="1200" b="1" i="1" kern="1200" dirty="0">
              <a:solidFill>
                <a:sysClr val="windowText" lastClr="000000"/>
              </a:solidFill>
            </a:rPr>
            <a:t>a tendere</a:t>
          </a:r>
          <a:r>
            <a:rPr lang="it-IT" sz="1200" b="1" kern="1200" dirty="0">
              <a:solidFill>
                <a:sysClr val="windowText" lastClr="000000"/>
              </a:solidFill>
            </a:rPr>
            <a:t>” per le azioni che si potranno svolgere nell’anno 2022, hanno svolto il loro compito ed hanno relazionato ai Coordinatori, presentando proposte, documenti, slides, come di seguito indicato:</a:t>
          </a:r>
        </a:p>
      </dsp:txBody>
      <dsp:txXfrm>
        <a:off x="409442" y="1442221"/>
        <a:ext cx="3600000" cy="2340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Process3">
  <dgm:title val=""/>
  <dgm:desc val=""/>
  <dgm:catLst>
    <dgm:cat type="process" pri="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 chOrder="t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dummy" refType="w"/>
      <dgm:constr type="h" for="ch" forName="dummy" refType="h"/>
      <dgm:constr type="h" for="ch" forName="dummy" refType="w" refFor="ch" refForName="dummy" op="lte" fact="0.4"/>
      <dgm:constr type="ctrX" for="ch" forName="dummy" refType="w" fact="0.5"/>
      <dgm:constr type="ctrY" for="ch" forName="dummy" refType="h" fact="0.5"/>
      <dgm:constr type="w" for="ch" forName="linH" refType="w"/>
      <dgm:constr type="h" for="ch" forName="linH" refType="h"/>
      <dgm:constr type="ctrX" for="ch" forName="linH" refType="w" fact="0.5"/>
      <dgm:constr type="ctrY" for="ch" forName="linH" refType="h" fact="0.5"/>
      <dgm:constr type="userP" for="ch" forName="linH" refType="h" refFor="ch" refForName="dummy" fact="0.25"/>
      <dgm:constr type="userT" for="des" forName="parTx" refType="w" refFor="ch" refForName="dummy" fact="0.2"/>
    </dgm:constrLst>
    <dgm:ruleLst/>
    <dgm:layoutNode name="dummy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linH">
      <dgm:choose name="Name1">
        <dgm:if name="Name2" func="var" arg="dir" op="equ" val="norm">
          <dgm:alg type="lin">
            <dgm:param type="linDir" val="fromL"/>
            <dgm:param type="nodeVertAlign" val="t"/>
          </dgm:alg>
        </dgm:if>
        <dgm:else name="Name3">
          <dgm:alg type="lin">
            <dgm:param type="linDir" val="fromR"/>
            <dgm:param type="nodeVertAlign" val="t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forName="parTx" val="65"/>
        <dgm:constr type="primFontSz" for="des" forName="desTx" refType="primFontSz" refFor="des" refForName="parTx" op="equ"/>
        <dgm:constr type="h" for="des" forName="parTx" refType="primFontSz" refFor="des" refForName="parTx"/>
        <dgm:constr type="h" for="des" forName="desTx" refType="primFontSz" refFor="des" refForName="parTx" fact="0.5"/>
        <dgm:constr type="h" for="des" forName="parTx" op="equ"/>
        <dgm:constr type="h" for="des" forName="desTx" op="equ"/>
        <dgm:constr type="h" for="ch" forName="backgroundArrow" refType="primFontSz" refFor="des" refForName="parTx" fact="2"/>
        <dgm:constr type="h" for="ch" forName="backgroundArrow" refType="h" refFor="des" refForName="parTx" op="lte" fact="2"/>
        <dgm:constr type="h" for="ch" forName="backgroundArrow" refType="h" refFor="des" refForName="parTx" op="gte" fact="2"/>
        <dgm:constr type="h" for="des" forName="spVertical1" refType="primFontSz" refFor="des" refForName="parTx" fact="0.5"/>
        <dgm:constr type="h" for="des" forName="spVertical1" refType="h" refFor="des" refForName="parTx" op="lte" fact="0.5"/>
        <dgm:constr type="h" for="des" forName="spVertical1" refType="h" refFor="des" refForName="parTx" op="gte" fact="0.5"/>
        <dgm:constr type="h" for="des" forName="spVertical2" refType="primFontSz" refFor="des" refForName="parTx" fact="0.5"/>
        <dgm:constr type="h" for="des" forName="spVertical2" refType="h" refFor="des" refForName="parTx" op="lte" fact="0.5"/>
        <dgm:constr type="h" for="des" forName="spVertical2" refType="h" refFor="des" refForName="parTx" op="gte" fact="0.5"/>
        <dgm:constr type="h" for="des" forName="spVertical3" refType="primFontSz" refFor="des" refForName="parTx" fact="-0.4"/>
        <dgm:constr type="h" for="des" forName="spVertical3" refType="h" refFor="des" refForName="parTx" op="lte" fact="-0.4"/>
        <dgm:constr type="h" for="des" forName="spVertical3" refType="h" refFor="des" refForName="parTx" op="gte" fact="-0.4"/>
        <dgm:constr type="w" for="ch" forName="backgroundArrow" refType="w"/>
        <dgm:constr type="w" for="ch" forName="negArrow" refType="w" fact="-1"/>
        <dgm:constr type="w" for="ch" forName="linV" refType="w"/>
        <dgm:constr type="w" for="ch" forName="space" refType="w" refFor="ch" refForName="linV" fact="0.2"/>
        <dgm:constr type="w" for="ch" forName="padding1" refType="w" fact="0.08"/>
        <dgm:constr type="userP"/>
        <dgm:constr type="w" for="ch" forName="padding2" refType="userP"/>
      </dgm:constrLst>
      <dgm:ruleLst>
        <dgm:rule type="w" for="ch" forName="linV" val="0" fact="NaN" max="NaN"/>
        <dgm:rule type="primFontSz" for="des" forName="parTx" val="5" fact="NaN" max="NaN"/>
      </dgm:ruleLst>
      <dgm:layoutNode name="padding1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forEach name="Name4" axis="ch" ptType="node">
        <dgm:layoutNode name="linV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spVertical1" refType="w"/>
            <dgm:constr type="w" for="ch" forName="parTx" refType="w"/>
            <dgm:constr type="w" for="ch" forName="spVertical2" refType="w"/>
            <dgm:constr type="w" for="ch" forName="spVertical3" refType="w"/>
            <dgm:constr type="w" for="ch" forName="desTx" refType="w"/>
          </dgm:constrLst>
          <dgm:ruleLst/>
          <dgm:layoutNode name="spVertical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parTx" styleLbl="revTx">
            <dgm:varLst>
              <dgm:chMax val="0"/>
              <dgm:chPref val="0"/>
              <dgm:bulletEnabled val="1"/>
            </dgm:varLst>
            <dgm:choose name="Name5">
              <dgm:if name="Name6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">
                <dgm:alg type="tx">
                  <dgm:param type="parTxLTRAlign" val="ctr"/>
                  <dgm:param type="parTxRTLAlign" val="ct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hoose name="Name8">
              <dgm:if name="Name9" func="var" arg="dir" op="equ" val="norm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if>
              <dgm:else name="Name10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else>
            </dgm:choose>
            <dgm:ruleLst>
              <dgm:rule type="h" val="INF" fact="NaN" max="NaN"/>
            </dgm:ruleLst>
          </dgm:layoutNode>
          <dgm:layoutNode name="spVertical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pVertical3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choose name="Name11">
            <dgm:if name="Name12" axis="ch" ptType="node" func="cnt" op="gte" val="1">
              <dgm:layoutNode name="desTx" styleLbl="revTx">
                <dgm:varLst>
                  <dgm:bulletEnabled val="1"/>
                </dgm:varLst>
                <dgm:alg type="tx">
                  <dgm:param type="stBulletLvl" val="1"/>
                </dgm:alg>
                <dgm:shape xmlns:r="http://schemas.openxmlformats.org/officeDocument/2006/relationships" type="rect" r:blip="">
                  <dgm:adjLst/>
                </dgm:shape>
                <dgm:presOf axis="des" ptType="node"/>
                <dgm:constrLst>
                  <dgm:constr type="tMarg"/>
                  <dgm:constr type="bMarg"/>
                  <dgm:constr type="rMarg"/>
                  <dgm:constr type="lMarg"/>
                </dgm:constrLst>
                <dgm:ruleLst>
                  <dgm:rule type="h" val="INF" fact="NaN" max="NaN"/>
                </dgm:ruleLst>
              </dgm:layoutNode>
            </dgm:if>
            <dgm:else name="Name13"/>
          </dgm:choose>
        </dgm:layoutNod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  <dgm:layoutNode name="padding2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negArrow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backgroundArrow" styleLbl="node1">
        <dgm:alg type="sp"/>
        <dgm:choose name="Name15">
          <dgm:if name="Name16" func="var" arg="dir" op="equ" val="norm">
            <dgm:shape xmlns:r="http://schemas.openxmlformats.org/officeDocument/2006/relationships" type="rightArrow" r:blip="">
              <dgm:adjLst/>
            </dgm:shape>
          </dgm:if>
          <dgm:else name="Name17">
            <dgm:shape xmlns:r="http://schemas.openxmlformats.org/officeDocument/2006/relationships" type="leftArrow" r:blip="">
              <dgm:adjLst/>
            </dgm:shape>
          </dgm:else>
        </dgm:choose>
        <dgm:presOf/>
        <dgm:constrLst/>
        <dgm:ruleLst/>
      </dgm:layoutNode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A2595D-2D91-4858-8C51-F0332246289B}" type="datetimeFigureOut">
              <a:rPr lang="it-IT" smtClean="0"/>
              <a:t>23/12/2021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14CA26-D1A7-4C81-A484-28E01ECE950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507021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78DD129-A8C2-419E-B641-6CC90F5073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2000" y="1524000"/>
            <a:ext cx="10668000" cy="22860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D1B33C04-8A23-4499-A6EF-1D190F0FB3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2000" y="4571999"/>
            <a:ext cx="10668000" cy="1524000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EFA99FB-5674-4BC5-949F-8D45EC1675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763CF93-DD67-4FE2-8083-864693FE8E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F05E934-32B6-44B1-9622-67F30BDA3F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13902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2BA5B09-FC60-445F-8A12-79869BEC60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E0A219F7-87F2-409F-BB0B-8FE9270C98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CAC2BB8-59E0-4EB2-B3BE-59D8641EE1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D56984E-C0DE-461B-8011-8FC31B0EE9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7FE7C03-68D3-445E-A5A2-8A935CFC97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9091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3B21F0D7-112D-48B1-B32B-170B1AA2B51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143998" y="761999"/>
            <a:ext cx="2286000" cy="53340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4B27A7C1-8E5B-41DA-9802-F242D382B6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62001" y="761999"/>
            <a:ext cx="7619999" cy="53340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A961CC7-F5B1-464A-8127-60645FB210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3B94302-B381-4F37-A9FF-5CC5519175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E707151-541F-4104-B989-83A9DCA6E6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6697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66AF011-A499-4054-89BF-A4800A68F6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66FB6E8-D956-45B5-9B4A-9D31DF466B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ECDB9DB-9E62-4292-915C-1DD4134740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BD462F1-BC30-4172-8353-363123A1D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C92EE8A-96DF-4D7D-B434-778324756D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29481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328453A-F2B4-4EDB-B8FA-150267BC1A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24000"/>
            <a:ext cx="10668000" cy="3038475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24C46C51-ADF1-48FC-A4D9-38C369E783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4589463"/>
            <a:ext cx="10668000" cy="150653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EC43B56-4DC7-490B-AEFD-55ED1ECFF8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54738F8-C4B2-41D8-B627-A6DDB24B2D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4F43D49-23F8-4C4B-9C30-EDC030EE6F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4695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2E5556D-6916-42E6-8820-8A0D328A50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62747A5-C962-477F-89AA-A32385D579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62000" y="2285999"/>
            <a:ext cx="5151119" cy="38100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0CD08312-30FC-44D8-B2A9-B5CAAD9F06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78879" y="2285999"/>
            <a:ext cx="5151121" cy="38100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DBED84EB-AF90-4F19-A376-0FE5E50F9E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7B838ED0-2789-41E4-A36E-83F92CA2E8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37221A83-6D60-45F0-9173-5F6D2438B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48818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A4FFAE2-03F4-4A94-86C4-9305B237C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762000"/>
            <a:ext cx="10668000" cy="1524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75BAC5A5-E184-46B6-8AB5-C8E132D362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2285999"/>
            <a:ext cx="5151119" cy="76199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8FDCFE87-5D80-45CB-9D13-DFC9AFCEC7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62000" y="3048000"/>
            <a:ext cx="5151119" cy="3048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DAAC1E5A-8423-4749-8EDA-E13425F6965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78878" y="2286000"/>
            <a:ext cx="5151122" cy="76199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DA832AAA-4BB8-4A3D-9C79-516F82F8001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78878" y="3048000"/>
            <a:ext cx="5151122" cy="3048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E80BEC63-51D3-4C70-B804-BE9EF765AD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735CA295-8563-402F-92C3-1F20C977C1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5EFA5918-109D-4342-84C0-9774A52C9E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69391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5EF2662-CBD1-4498-9B6E-2961F5EF1B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9FF739AE-8101-4C18-8CF3-911BDF3978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66EB1C88-D181-449C-9BE1-E85068C188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EB38A2C9-E93B-4F0A-A021-9E3AEBC3FA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38158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F00AE8D9-9B42-438E-ADA6-CCFE457884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C4F792B9-A8AF-4E13-8A25-741E89691E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533A2CF6-DBC5-4491-B213-B3CD09D313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730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9727076-58C8-494C-B6B1-DC86F62DDC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761998"/>
            <a:ext cx="3810000" cy="1524002"/>
          </a:xfrm>
        </p:spPr>
        <p:txBody>
          <a:bodyPr anchor="t" anchorCtr="0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9F29E36-0340-452F-8D0A-1BC3F3A388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0" y="762001"/>
            <a:ext cx="6096000" cy="5334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4A051C2E-E587-45E8-BDB1-DFF2F2791B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62000" y="2286000"/>
            <a:ext cx="3810000" cy="381000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7821D993-DEDD-470E-B48B-CB053A55A1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67926C64-7401-4CA4-859F-74472AF869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F0108F41-F1F6-431C-9B45-8A447F188C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9143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BE104FB-422C-4023-9381-EB12F1582D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1" y="762000"/>
            <a:ext cx="3809999" cy="1524000"/>
          </a:xfrm>
        </p:spPr>
        <p:txBody>
          <a:bodyPr anchor="t" anchorCtr="0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14DBA3AA-DE44-4B1F-91D1-09F67B89B94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34000" y="762001"/>
            <a:ext cx="6021388" cy="5334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4A27B131-5117-4106-80DB-2AB208C4C9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62001" y="2286000"/>
            <a:ext cx="3809999" cy="38100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1C13918A-7F23-4C72-8E80-591324A304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181071C8-76FE-4B83-8317-BD53C7C844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3623681A-6F29-48FC-9409-319ED3E966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1287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xmlns="" id="{A6EF5A53-0A64-4CA5-B9C7-1CB97CB5CF1C}"/>
              </a:ext>
            </a:extLst>
          </p:cNvPr>
          <p:cNvSpPr/>
          <p:nvPr/>
        </p:nvSpPr>
        <p:spPr>
          <a:xfrm>
            <a:off x="8157843" y="6244836"/>
            <a:ext cx="4034156" cy="613164"/>
          </a:xfrm>
          <a:custGeom>
            <a:avLst/>
            <a:gdLst>
              <a:gd name="connsiteX0" fmla="*/ 1479137 w 4034156"/>
              <a:gd name="connsiteY0" fmla="*/ 230 h 613164"/>
              <a:gd name="connsiteX1" fmla="*/ 3482844 w 4034156"/>
              <a:gd name="connsiteY1" fmla="*/ 298555 h 613164"/>
              <a:gd name="connsiteX2" fmla="*/ 3831590 w 4034156"/>
              <a:gd name="connsiteY2" fmla="*/ 425010 h 613164"/>
              <a:gd name="connsiteX3" fmla="*/ 4034156 w 4034156"/>
              <a:gd name="connsiteY3" fmla="*/ 494088 h 613164"/>
              <a:gd name="connsiteX4" fmla="*/ 4034156 w 4034156"/>
              <a:gd name="connsiteY4" fmla="*/ 613164 h 613164"/>
              <a:gd name="connsiteX5" fmla="*/ 0 w 4034156"/>
              <a:gd name="connsiteY5" fmla="*/ 613164 h 613164"/>
              <a:gd name="connsiteX6" fmla="*/ 54792 w 4034156"/>
              <a:gd name="connsiteY6" fmla="*/ 512415 h 613164"/>
              <a:gd name="connsiteX7" fmla="*/ 168327 w 4034156"/>
              <a:gd name="connsiteY7" fmla="*/ 366637 h 613164"/>
              <a:gd name="connsiteX8" fmla="*/ 1192562 w 4034156"/>
              <a:gd name="connsiteY8" fmla="*/ 1522 h 613164"/>
              <a:gd name="connsiteX9" fmla="*/ 1479137 w 4034156"/>
              <a:gd name="connsiteY9" fmla="*/ 230 h 6131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034156" h="613164">
                <a:moveTo>
                  <a:pt x="1479137" y="230"/>
                </a:moveTo>
                <a:cubicBezTo>
                  <a:pt x="2152575" y="4287"/>
                  <a:pt x="2854487" y="63583"/>
                  <a:pt x="3482844" y="298555"/>
                </a:cubicBezTo>
                <a:cubicBezTo>
                  <a:pt x="3599338" y="342114"/>
                  <a:pt x="3715540" y="384216"/>
                  <a:pt x="3831590" y="425010"/>
                </a:cubicBezTo>
                <a:lnTo>
                  <a:pt x="4034156" y="494088"/>
                </a:lnTo>
                <a:lnTo>
                  <a:pt x="4034156" y="613164"/>
                </a:lnTo>
                <a:lnTo>
                  <a:pt x="0" y="613164"/>
                </a:lnTo>
                <a:lnTo>
                  <a:pt x="54792" y="512415"/>
                </a:lnTo>
                <a:cubicBezTo>
                  <a:pt x="88888" y="459433"/>
                  <a:pt x="126502" y="410480"/>
                  <a:pt x="168327" y="366637"/>
                </a:cubicBezTo>
                <a:cubicBezTo>
                  <a:pt x="428292" y="94062"/>
                  <a:pt x="821899" y="6565"/>
                  <a:pt x="1192562" y="1522"/>
                </a:cubicBezTo>
                <a:cubicBezTo>
                  <a:pt x="1287308" y="198"/>
                  <a:pt x="1382932" y="-349"/>
                  <a:pt x="1479137" y="23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5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 panose="020B0504020202020204" pitchFamily="34" charset="0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xmlns="" id="{34ABFBEA-4EB0-4D02-A2C0-1733CD3D6F12}"/>
              </a:ext>
            </a:extLst>
          </p:cNvPr>
          <p:cNvSpPr/>
          <p:nvPr/>
        </p:nvSpPr>
        <p:spPr>
          <a:xfrm>
            <a:off x="1" y="688126"/>
            <a:ext cx="448491" cy="1634252"/>
          </a:xfrm>
          <a:custGeom>
            <a:avLst/>
            <a:gdLst>
              <a:gd name="connsiteX0" fmla="*/ 0 w 448491"/>
              <a:gd name="connsiteY0" fmla="*/ 0 h 1634252"/>
              <a:gd name="connsiteX1" fmla="*/ 12983 w 448491"/>
              <a:gd name="connsiteY1" fmla="*/ 10508 h 1634252"/>
              <a:gd name="connsiteX2" fmla="*/ 441611 w 448491"/>
              <a:gd name="connsiteY2" fmla="*/ 863751 h 1634252"/>
              <a:gd name="connsiteX3" fmla="*/ 251011 w 448491"/>
              <a:gd name="connsiteY3" fmla="*/ 1302895 h 1634252"/>
              <a:gd name="connsiteX4" fmla="*/ 74605 w 448491"/>
              <a:gd name="connsiteY4" fmla="*/ 1543249 h 1634252"/>
              <a:gd name="connsiteX5" fmla="*/ 0 w 448491"/>
              <a:gd name="connsiteY5" fmla="*/ 1634252 h 16342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8491" h="1634252">
                <a:moveTo>
                  <a:pt x="0" y="0"/>
                </a:moveTo>
                <a:lnTo>
                  <a:pt x="12983" y="10508"/>
                </a:lnTo>
                <a:cubicBezTo>
                  <a:pt x="278410" y="241022"/>
                  <a:pt x="489787" y="530267"/>
                  <a:pt x="441611" y="863751"/>
                </a:cubicBezTo>
                <a:cubicBezTo>
                  <a:pt x="418542" y="1022632"/>
                  <a:pt x="337007" y="1166302"/>
                  <a:pt x="251011" y="1302895"/>
                </a:cubicBezTo>
                <a:cubicBezTo>
                  <a:pt x="215138" y="1359902"/>
                  <a:pt x="154723" y="1442480"/>
                  <a:pt x="74605" y="1543249"/>
                </a:cubicBezTo>
                <a:lnTo>
                  <a:pt x="0" y="1634252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900">
              <a:solidFill>
                <a:prstClr val="white"/>
              </a:solidFill>
              <a:latin typeface="Avenir Next LT Pro" panose="020B0504020202020204" pitchFamily="34" charset="0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xmlns="" id="{19E083F6-57F4-487B-A766-EA0462B1EED8}"/>
              </a:ext>
            </a:extLst>
          </p:cNvPr>
          <p:cNvSpPr/>
          <p:nvPr/>
        </p:nvSpPr>
        <p:spPr>
          <a:xfrm>
            <a:off x="7309459" y="6144069"/>
            <a:ext cx="4418271" cy="718159"/>
          </a:xfrm>
          <a:custGeom>
            <a:avLst/>
            <a:gdLst>
              <a:gd name="connsiteX0" fmla="*/ 1421452 w 4590626"/>
              <a:gd name="connsiteY0" fmla="*/ 0 h 713930"/>
              <a:gd name="connsiteX1" fmla="*/ 3247781 w 4590626"/>
              <a:gd name="connsiteY1" fmla="*/ 271915 h 713930"/>
              <a:gd name="connsiteX2" fmla="*/ 4517331 w 4590626"/>
              <a:gd name="connsiteY2" fmla="*/ 693394 h 713930"/>
              <a:gd name="connsiteX3" fmla="*/ 4590626 w 4590626"/>
              <a:gd name="connsiteY3" fmla="*/ 713930 h 713930"/>
              <a:gd name="connsiteX4" fmla="*/ 0 w 4590626"/>
              <a:gd name="connsiteY4" fmla="*/ 713930 h 713930"/>
              <a:gd name="connsiteX5" fmla="*/ 2854 w 4590626"/>
              <a:gd name="connsiteY5" fmla="*/ 705624 h 713930"/>
              <a:gd name="connsiteX6" fmla="*/ 226680 w 4590626"/>
              <a:gd name="connsiteY6" fmla="*/ 333970 h 713930"/>
              <a:gd name="connsiteX7" fmla="*/ 1160245 w 4590626"/>
              <a:gd name="connsiteY7" fmla="*/ 1178 h 713930"/>
              <a:gd name="connsiteX8" fmla="*/ 1421452 w 4590626"/>
              <a:gd name="connsiteY8" fmla="*/ 0 h 713930"/>
              <a:gd name="connsiteX0" fmla="*/ 1421452 w 4517331"/>
              <a:gd name="connsiteY0" fmla="*/ 0 h 713930"/>
              <a:gd name="connsiteX1" fmla="*/ 3247781 w 4517331"/>
              <a:gd name="connsiteY1" fmla="*/ 271915 h 713930"/>
              <a:gd name="connsiteX2" fmla="*/ 4517331 w 4517331"/>
              <a:gd name="connsiteY2" fmla="*/ 693394 h 713930"/>
              <a:gd name="connsiteX3" fmla="*/ 0 w 4517331"/>
              <a:gd name="connsiteY3" fmla="*/ 713930 h 713930"/>
              <a:gd name="connsiteX4" fmla="*/ 2854 w 4517331"/>
              <a:gd name="connsiteY4" fmla="*/ 705624 h 713930"/>
              <a:gd name="connsiteX5" fmla="*/ 226680 w 4517331"/>
              <a:gd name="connsiteY5" fmla="*/ 333970 h 713930"/>
              <a:gd name="connsiteX6" fmla="*/ 1160245 w 4517331"/>
              <a:gd name="connsiteY6" fmla="*/ 1178 h 713930"/>
              <a:gd name="connsiteX7" fmla="*/ 1421452 w 4517331"/>
              <a:gd name="connsiteY7" fmla="*/ 0 h 713930"/>
              <a:gd name="connsiteX0" fmla="*/ 0 w 4608771"/>
              <a:gd name="connsiteY0" fmla="*/ 713930 h 784834"/>
              <a:gd name="connsiteX1" fmla="*/ 2854 w 4608771"/>
              <a:gd name="connsiteY1" fmla="*/ 705624 h 784834"/>
              <a:gd name="connsiteX2" fmla="*/ 226680 w 4608771"/>
              <a:gd name="connsiteY2" fmla="*/ 333970 h 784834"/>
              <a:gd name="connsiteX3" fmla="*/ 1160245 w 4608771"/>
              <a:gd name="connsiteY3" fmla="*/ 1178 h 784834"/>
              <a:gd name="connsiteX4" fmla="*/ 1421452 w 4608771"/>
              <a:gd name="connsiteY4" fmla="*/ 0 h 784834"/>
              <a:gd name="connsiteX5" fmla="*/ 3247781 w 4608771"/>
              <a:gd name="connsiteY5" fmla="*/ 271915 h 784834"/>
              <a:gd name="connsiteX6" fmla="*/ 4608771 w 4608771"/>
              <a:gd name="connsiteY6" fmla="*/ 784834 h 784834"/>
              <a:gd name="connsiteX0" fmla="*/ 0 w 4418271"/>
              <a:gd name="connsiteY0" fmla="*/ 713930 h 718159"/>
              <a:gd name="connsiteX1" fmla="*/ 2854 w 4418271"/>
              <a:gd name="connsiteY1" fmla="*/ 705624 h 718159"/>
              <a:gd name="connsiteX2" fmla="*/ 226680 w 4418271"/>
              <a:gd name="connsiteY2" fmla="*/ 333970 h 718159"/>
              <a:gd name="connsiteX3" fmla="*/ 1160245 w 4418271"/>
              <a:gd name="connsiteY3" fmla="*/ 1178 h 718159"/>
              <a:gd name="connsiteX4" fmla="*/ 1421452 w 4418271"/>
              <a:gd name="connsiteY4" fmla="*/ 0 h 718159"/>
              <a:gd name="connsiteX5" fmla="*/ 3247781 w 4418271"/>
              <a:gd name="connsiteY5" fmla="*/ 271915 h 718159"/>
              <a:gd name="connsiteX6" fmla="*/ 4418271 w 4418271"/>
              <a:gd name="connsiteY6" fmla="*/ 718159 h 7181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18271" h="718159">
                <a:moveTo>
                  <a:pt x="0" y="713930"/>
                </a:moveTo>
                <a:lnTo>
                  <a:pt x="2854" y="705624"/>
                </a:lnTo>
                <a:cubicBezTo>
                  <a:pt x="60059" y="562888"/>
                  <a:pt x="131373" y="433874"/>
                  <a:pt x="226680" y="333970"/>
                </a:cubicBezTo>
                <a:cubicBezTo>
                  <a:pt x="463632" y="85526"/>
                  <a:pt x="822395" y="5774"/>
                  <a:pt x="1160245" y="1178"/>
                </a:cubicBezTo>
                <a:lnTo>
                  <a:pt x="1421452" y="0"/>
                </a:lnTo>
                <a:cubicBezTo>
                  <a:pt x="2035274" y="3698"/>
                  <a:pt x="2748311" y="152222"/>
                  <a:pt x="3247781" y="271915"/>
                </a:cubicBezTo>
                <a:cubicBezTo>
                  <a:pt x="3747251" y="391608"/>
                  <a:pt x="3902480" y="501606"/>
                  <a:pt x="4418271" y="718159"/>
                </a:cubicBezTo>
              </a:path>
            </a:pathLst>
          </a:cu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 Light"/>
              <a:ea typeface="+mn-ea"/>
              <a:cs typeface="+mn-cs"/>
            </a:endParaRP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A3A2F988-7148-4375-83D8-12EE5EBC7B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762000"/>
            <a:ext cx="106680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F6896238-C5B3-4F3C-97FA-890E1A51A2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2286000"/>
            <a:ext cx="10668000" cy="38180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D6E4474-0442-4E4B-9E5B-CA7B3951C1D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389165" y="194320"/>
            <a:ext cx="204083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  <a:alpha val="7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0626A98-F887-40E1-B9BA-9D93DE90E0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61999" y="6356350"/>
            <a:ext cx="661283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82C8119-73F6-4713-9AD3-3628DCDFB8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906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  <a:alpha val="70000"/>
                  </a:schemeClr>
                </a:solidFill>
              </a:defRPr>
            </a:lvl1pPr>
          </a:lstStyle>
          <a:p>
            <a:fld id="{07CE569E-9B7C-4CB9-AB80-C0841F922CFF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456282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926" r:id="rId1"/>
    <p:sldLayoutId id="2147483927" r:id="rId2"/>
    <p:sldLayoutId id="2147483928" r:id="rId3"/>
    <p:sldLayoutId id="2147483929" r:id="rId4"/>
    <p:sldLayoutId id="2147483930" r:id="rId5"/>
    <p:sldLayoutId id="2147483924" r:id="rId6"/>
    <p:sldLayoutId id="2147483920" r:id="rId7"/>
    <p:sldLayoutId id="2147483921" r:id="rId8"/>
    <p:sldLayoutId id="2147483922" r:id="rId9"/>
    <p:sldLayoutId id="2147483923" r:id="rId10"/>
    <p:sldLayoutId id="2147483925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5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13" Type="http://schemas.openxmlformats.org/officeDocument/2006/relationships/diagramLayout" Target="../diagrams/layout3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12" Type="http://schemas.openxmlformats.org/officeDocument/2006/relationships/diagramData" Target="../diagrams/data3.xml"/><Relationship Id="rId2" Type="http://schemas.openxmlformats.org/officeDocument/2006/relationships/diagramData" Target="../diagrams/data1.xml"/><Relationship Id="rId16" Type="http://schemas.microsoft.com/office/2007/relationships/diagramDrawing" Target="../diagrams/drawing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5" Type="http://schemas.openxmlformats.org/officeDocument/2006/relationships/diagramColors" Target="../diagrams/colors3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Relationship Id="rId14" Type="http://schemas.openxmlformats.org/officeDocument/2006/relationships/diagramQuickStyle" Target="../diagrams/quickStyle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96A8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11">
            <a:extLst>
              <a:ext uri="{FF2B5EF4-FFF2-40B4-BE49-F238E27FC236}">
                <a16:creationId xmlns:a16="http://schemas.microsoft.com/office/drawing/2014/main" xmlns="" id="{7A18C9FB-EC4C-4DAE-8F7D-C6E5AF60795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pic>
        <p:nvPicPr>
          <p:cNvPr id="7" name="Picture 3" descr="Fettucce colorate intrecciate insieme">
            <a:extLst>
              <a:ext uri="{FF2B5EF4-FFF2-40B4-BE49-F238E27FC236}">
                <a16:creationId xmlns:a16="http://schemas.microsoft.com/office/drawing/2014/main" xmlns="" id="{6B0CCC21-06F4-40EA-9B8A-C0A1C8687A6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2016" r="12018" b="2"/>
          <a:stretch/>
        </p:blipFill>
        <p:spPr>
          <a:xfrm>
            <a:off x="5290464" y="793904"/>
            <a:ext cx="6901536" cy="6064093"/>
          </a:xfrm>
          <a:custGeom>
            <a:avLst/>
            <a:gdLst/>
            <a:ahLst/>
            <a:cxnLst/>
            <a:rect l="l" t="t" r="r" b="b"/>
            <a:pathLst>
              <a:path w="7100454" h="6238874">
                <a:moveTo>
                  <a:pt x="5221938" y="783"/>
                </a:moveTo>
                <a:cubicBezTo>
                  <a:pt x="5784158" y="15914"/>
                  <a:pt x="6301398" y="253541"/>
                  <a:pt x="6756828" y="979302"/>
                </a:cubicBezTo>
                <a:cubicBezTo>
                  <a:pt x="6870382" y="1160214"/>
                  <a:pt x="6969391" y="1352970"/>
                  <a:pt x="7057114" y="1554417"/>
                </a:cubicBezTo>
                <a:lnTo>
                  <a:pt x="7100454" y="1659685"/>
                </a:lnTo>
                <a:lnTo>
                  <a:pt x="7100454" y="6238874"/>
                </a:lnTo>
                <a:lnTo>
                  <a:pt x="0" y="6238874"/>
                </a:lnTo>
                <a:lnTo>
                  <a:pt x="14064" y="6003370"/>
                </a:lnTo>
                <a:cubicBezTo>
                  <a:pt x="69537" y="5262783"/>
                  <a:pt x="191580" y="4496548"/>
                  <a:pt x="334789" y="3724830"/>
                </a:cubicBezTo>
                <a:cubicBezTo>
                  <a:pt x="778352" y="1333290"/>
                  <a:pt x="2184944" y="696602"/>
                  <a:pt x="3836378" y="244282"/>
                </a:cubicBezTo>
                <a:cubicBezTo>
                  <a:pt x="4320163" y="111842"/>
                  <a:pt x="4784656" y="-10986"/>
                  <a:pt x="5221938" y="783"/>
                </a:cubicBezTo>
                <a:close/>
              </a:path>
            </a:pathLst>
          </a:custGeom>
        </p:spPr>
      </p:pic>
      <p:sp>
        <p:nvSpPr>
          <p:cNvPr id="10" name="Freeform: Shape 13">
            <a:extLst>
              <a:ext uri="{FF2B5EF4-FFF2-40B4-BE49-F238E27FC236}">
                <a16:creationId xmlns:a16="http://schemas.microsoft.com/office/drawing/2014/main" xmlns="" id="{1A0F8916-44ED-4BA2-B4A8-BFF92E4B49B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5400000" flipH="1" flipV="1">
            <a:off x="5254705" y="-79298"/>
            <a:ext cx="6064089" cy="7810500"/>
          </a:xfrm>
          <a:custGeom>
            <a:avLst/>
            <a:gdLst>
              <a:gd name="connsiteX0" fmla="*/ 0 w 4033589"/>
              <a:gd name="connsiteY0" fmla="*/ 0 h 6858000"/>
              <a:gd name="connsiteX1" fmla="*/ 1878934 w 4033589"/>
              <a:gd name="connsiteY1" fmla="*/ 0 h 6858000"/>
              <a:gd name="connsiteX2" fmla="*/ 1882313 w 4033589"/>
              <a:gd name="connsiteY2" fmla="*/ 2021 h 6858000"/>
              <a:gd name="connsiteX3" fmla="*/ 3475371 w 4033589"/>
              <a:gd name="connsiteY3" fmla="*/ 1517967 h 6858000"/>
              <a:gd name="connsiteX4" fmla="*/ 3975977 w 4033589"/>
              <a:gd name="connsiteY4" fmla="*/ 4379386 h 6858000"/>
              <a:gd name="connsiteX5" fmla="*/ 3312864 w 4033589"/>
              <a:gd name="connsiteY5" fmla="*/ 6852362 h 6858000"/>
              <a:gd name="connsiteX6" fmla="*/ 3310593 w 4033589"/>
              <a:gd name="connsiteY6" fmla="*/ 6858000 h 6858000"/>
              <a:gd name="connsiteX7" fmla="*/ 0 w 4033589"/>
              <a:gd name="connsiteY7" fmla="*/ 6858000 h 6858000"/>
              <a:gd name="connsiteX8" fmla="*/ 0 w 4033589"/>
              <a:gd name="connsiteY8" fmla="*/ 0 h 6858000"/>
              <a:gd name="connsiteX0" fmla="*/ 0 w 4033589"/>
              <a:gd name="connsiteY0" fmla="*/ 6858000 h 6858000"/>
              <a:gd name="connsiteX1" fmla="*/ 1878934 w 4033589"/>
              <a:gd name="connsiteY1" fmla="*/ 0 h 6858000"/>
              <a:gd name="connsiteX2" fmla="*/ 1882313 w 4033589"/>
              <a:gd name="connsiteY2" fmla="*/ 2021 h 6858000"/>
              <a:gd name="connsiteX3" fmla="*/ 3475371 w 4033589"/>
              <a:gd name="connsiteY3" fmla="*/ 1517967 h 6858000"/>
              <a:gd name="connsiteX4" fmla="*/ 3975977 w 4033589"/>
              <a:gd name="connsiteY4" fmla="*/ 4379386 h 6858000"/>
              <a:gd name="connsiteX5" fmla="*/ 3312864 w 4033589"/>
              <a:gd name="connsiteY5" fmla="*/ 6852362 h 6858000"/>
              <a:gd name="connsiteX6" fmla="*/ 3310593 w 4033589"/>
              <a:gd name="connsiteY6" fmla="*/ 6858000 h 6858000"/>
              <a:gd name="connsiteX7" fmla="*/ 0 w 4033589"/>
              <a:gd name="connsiteY7" fmla="*/ 6858000 h 6858000"/>
              <a:gd name="connsiteX0" fmla="*/ 1787494 w 3942149"/>
              <a:gd name="connsiteY0" fmla="*/ 0 h 6949440"/>
              <a:gd name="connsiteX1" fmla="*/ 1790873 w 3942149"/>
              <a:gd name="connsiteY1" fmla="*/ 2021 h 6949440"/>
              <a:gd name="connsiteX2" fmla="*/ 3383931 w 3942149"/>
              <a:gd name="connsiteY2" fmla="*/ 1517967 h 6949440"/>
              <a:gd name="connsiteX3" fmla="*/ 3884537 w 3942149"/>
              <a:gd name="connsiteY3" fmla="*/ 4379386 h 6949440"/>
              <a:gd name="connsiteX4" fmla="*/ 3221424 w 3942149"/>
              <a:gd name="connsiteY4" fmla="*/ 6852362 h 6949440"/>
              <a:gd name="connsiteX5" fmla="*/ 3219153 w 3942149"/>
              <a:gd name="connsiteY5" fmla="*/ 6858000 h 6949440"/>
              <a:gd name="connsiteX6" fmla="*/ 0 w 3942149"/>
              <a:gd name="connsiteY6" fmla="*/ 6949440 h 6949440"/>
              <a:gd name="connsiteX0" fmla="*/ 1787494 w 3942149"/>
              <a:gd name="connsiteY0" fmla="*/ 0 h 6949440"/>
              <a:gd name="connsiteX1" fmla="*/ 1790873 w 3942149"/>
              <a:gd name="connsiteY1" fmla="*/ 2021 h 6949440"/>
              <a:gd name="connsiteX2" fmla="*/ 3383931 w 3942149"/>
              <a:gd name="connsiteY2" fmla="*/ 1517967 h 6949440"/>
              <a:gd name="connsiteX3" fmla="*/ 3884537 w 3942149"/>
              <a:gd name="connsiteY3" fmla="*/ 4379386 h 6949440"/>
              <a:gd name="connsiteX4" fmla="*/ 3221424 w 3942149"/>
              <a:gd name="connsiteY4" fmla="*/ 6852362 h 6949440"/>
              <a:gd name="connsiteX5" fmla="*/ 3219153 w 3942149"/>
              <a:gd name="connsiteY5" fmla="*/ 6858000 h 6949440"/>
              <a:gd name="connsiteX6" fmla="*/ 0 w 3942149"/>
              <a:gd name="connsiteY6" fmla="*/ 6949440 h 6949440"/>
              <a:gd name="connsiteX0" fmla="*/ 0 w 2154655"/>
              <a:gd name="connsiteY0" fmla="*/ 0 h 6858000"/>
              <a:gd name="connsiteX1" fmla="*/ 3379 w 2154655"/>
              <a:gd name="connsiteY1" fmla="*/ 2021 h 6858000"/>
              <a:gd name="connsiteX2" fmla="*/ 1596437 w 2154655"/>
              <a:gd name="connsiteY2" fmla="*/ 1517967 h 6858000"/>
              <a:gd name="connsiteX3" fmla="*/ 2097043 w 2154655"/>
              <a:gd name="connsiteY3" fmla="*/ 4379386 h 6858000"/>
              <a:gd name="connsiteX4" fmla="*/ 1433930 w 2154655"/>
              <a:gd name="connsiteY4" fmla="*/ 6852362 h 6858000"/>
              <a:gd name="connsiteX5" fmla="*/ 1431659 w 2154655"/>
              <a:gd name="connsiteY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154655" h="6858000">
                <a:moveTo>
                  <a:pt x="0" y="0"/>
                </a:moveTo>
                <a:lnTo>
                  <a:pt x="3379" y="2021"/>
                </a:lnTo>
                <a:cubicBezTo>
                  <a:pt x="667061" y="423753"/>
                  <a:pt x="1239365" y="963389"/>
                  <a:pt x="1596437" y="1517967"/>
                </a:cubicBezTo>
                <a:cubicBezTo>
                  <a:pt x="2133142" y="2350886"/>
                  <a:pt x="2239839" y="3395752"/>
                  <a:pt x="2097043" y="4379386"/>
                </a:cubicBezTo>
                <a:cubicBezTo>
                  <a:pt x="2032295" y="4824358"/>
                  <a:pt x="1812506" y="5869368"/>
                  <a:pt x="1433930" y="6852362"/>
                </a:cubicBezTo>
                <a:lnTo>
                  <a:pt x="1431659" y="6858000"/>
                </a:lnTo>
              </a:path>
            </a:pathLst>
          </a:custGeom>
          <a:noFill/>
          <a:ln w="190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 Light"/>
              <a:ea typeface="+mn-ea"/>
              <a:cs typeface="+mn-cs"/>
            </a:endParaRPr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xmlns="" id="{E2133362-75CA-487D-AF6E-3401828BD9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5712" y="596754"/>
            <a:ext cx="5270170" cy="994662"/>
          </a:xfrm>
          <a:ln/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2800" dirty="0">
                <a:latin typeface="+mn-lt"/>
              </a:rPr>
              <a:t>Coordinamento DICEA – DIEF: aggiornamento dicembre 2021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xmlns="" id="{F4020232-3A78-4A58-84EF-AF2CE8ADAE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2629" y="1609610"/>
            <a:ext cx="5016336" cy="357911"/>
          </a:xfrm>
        </p:spPr>
        <p:txBody>
          <a:bodyPr>
            <a:normAutofit/>
          </a:bodyPr>
          <a:lstStyle/>
          <a:p>
            <a:pPr algn="just">
              <a:spcBef>
                <a:spcPts val="0"/>
              </a:spcBef>
            </a:pPr>
            <a:r>
              <a:rPr lang="it-IT" sz="1100" dirty="0"/>
              <a:t>APRILE – DICEMBRE 2021 (</a:t>
            </a:r>
            <a:r>
              <a:rPr lang="it-IT" sz="1100" dirty="0" err="1"/>
              <a:t>d.d</a:t>
            </a:r>
            <a:r>
              <a:rPr lang="it-IT" sz="1100" dirty="0"/>
              <a:t>. N. 427 19/3/2021 + indirizzi cabina di regia)</a:t>
            </a:r>
          </a:p>
        </p:txBody>
      </p:sp>
      <p:sp>
        <p:nvSpPr>
          <p:cNvPr id="8" name="Sottotitolo 2">
            <a:extLst>
              <a:ext uri="{FF2B5EF4-FFF2-40B4-BE49-F238E27FC236}">
                <a16:creationId xmlns:a16="http://schemas.microsoft.com/office/drawing/2014/main" xmlns="" id="{F4020232-3A78-4A58-84EF-AF2CE8ADAE35}"/>
              </a:ext>
            </a:extLst>
          </p:cNvPr>
          <p:cNvSpPr txBox="1">
            <a:spLocks/>
          </p:cNvSpPr>
          <p:nvPr/>
        </p:nvSpPr>
        <p:spPr>
          <a:xfrm>
            <a:off x="265712" y="3535680"/>
            <a:ext cx="3557351" cy="557349"/>
          </a:xfrm>
          <a:prstGeom prst="rect">
            <a:avLst/>
          </a:prstGeom>
          <a:noFill/>
          <a:ln w="28575">
            <a:solidFill>
              <a:srgbClr val="FFC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125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alpha val="7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25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alpha val="7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25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alpha val="7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25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alpha val="7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25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alpha val="7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0"/>
              </a:spcBef>
            </a:pPr>
            <a:r>
              <a:rPr lang="it-IT" sz="12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Presentazione per il Consiglio di Dipartimento del DIEF 14/12/2021 e del DICEA 20/12/2021 </a:t>
            </a:r>
            <a:endParaRPr lang="it-IT" sz="12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8797683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  <p:bldP spid="8" grpId="0" build="p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96A8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Freeform: Shape 23">
            <a:extLst>
              <a:ext uri="{FF2B5EF4-FFF2-40B4-BE49-F238E27FC236}">
                <a16:creationId xmlns:a16="http://schemas.microsoft.com/office/drawing/2014/main" xmlns="" id="{A6EF5A53-0A64-4CA5-B9C7-1CB97CB5CF1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8157843" y="6244836"/>
            <a:ext cx="4034156" cy="613164"/>
          </a:xfrm>
          <a:custGeom>
            <a:avLst/>
            <a:gdLst>
              <a:gd name="connsiteX0" fmla="*/ 1479137 w 4034156"/>
              <a:gd name="connsiteY0" fmla="*/ 230 h 613164"/>
              <a:gd name="connsiteX1" fmla="*/ 3482844 w 4034156"/>
              <a:gd name="connsiteY1" fmla="*/ 298555 h 613164"/>
              <a:gd name="connsiteX2" fmla="*/ 3831590 w 4034156"/>
              <a:gd name="connsiteY2" fmla="*/ 425010 h 613164"/>
              <a:gd name="connsiteX3" fmla="*/ 4034156 w 4034156"/>
              <a:gd name="connsiteY3" fmla="*/ 494088 h 613164"/>
              <a:gd name="connsiteX4" fmla="*/ 4034156 w 4034156"/>
              <a:gd name="connsiteY4" fmla="*/ 613164 h 613164"/>
              <a:gd name="connsiteX5" fmla="*/ 0 w 4034156"/>
              <a:gd name="connsiteY5" fmla="*/ 613164 h 613164"/>
              <a:gd name="connsiteX6" fmla="*/ 54792 w 4034156"/>
              <a:gd name="connsiteY6" fmla="*/ 512415 h 613164"/>
              <a:gd name="connsiteX7" fmla="*/ 168327 w 4034156"/>
              <a:gd name="connsiteY7" fmla="*/ 366637 h 613164"/>
              <a:gd name="connsiteX8" fmla="*/ 1192562 w 4034156"/>
              <a:gd name="connsiteY8" fmla="*/ 1522 h 613164"/>
              <a:gd name="connsiteX9" fmla="*/ 1479137 w 4034156"/>
              <a:gd name="connsiteY9" fmla="*/ 230 h 6131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034156" h="613164">
                <a:moveTo>
                  <a:pt x="1479137" y="230"/>
                </a:moveTo>
                <a:cubicBezTo>
                  <a:pt x="2152575" y="4287"/>
                  <a:pt x="2854487" y="63583"/>
                  <a:pt x="3482844" y="298555"/>
                </a:cubicBezTo>
                <a:cubicBezTo>
                  <a:pt x="3599338" y="342114"/>
                  <a:pt x="3715540" y="384216"/>
                  <a:pt x="3831590" y="425010"/>
                </a:cubicBezTo>
                <a:lnTo>
                  <a:pt x="4034156" y="494088"/>
                </a:lnTo>
                <a:lnTo>
                  <a:pt x="4034156" y="613164"/>
                </a:lnTo>
                <a:lnTo>
                  <a:pt x="0" y="613164"/>
                </a:lnTo>
                <a:lnTo>
                  <a:pt x="54792" y="512415"/>
                </a:lnTo>
                <a:cubicBezTo>
                  <a:pt x="88888" y="459433"/>
                  <a:pt x="126502" y="410480"/>
                  <a:pt x="168327" y="366637"/>
                </a:cubicBezTo>
                <a:cubicBezTo>
                  <a:pt x="428292" y="94062"/>
                  <a:pt x="821899" y="6565"/>
                  <a:pt x="1192562" y="1522"/>
                </a:cubicBezTo>
                <a:cubicBezTo>
                  <a:pt x="1287308" y="198"/>
                  <a:pt x="1382932" y="-349"/>
                  <a:pt x="1479137" y="23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5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 panose="020B0504020202020204" pitchFamily="34" charset="0"/>
              <a:ea typeface="+mn-ea"/>
              <a:cs typeface="+mn-cs"/>
            </a:endParaRPr>
          </a:p>
        </p:txBody>
      </p:sp>
      <p:sp>
        <p:nvSpPr>
          <p:cNvPr id="39" name="Freeform: Shape 25">
            <a:extLst>
              <a:ext uri="{FF2B5EF4-FFF2-40B4-BE49-F238E27FC236}">
                <a16:creationId xmlns:a16="http://schemas.microsoft.com/office/drawing/2014/main" xmlns="" id="{34ABFBEA-4EB0-4D02-A2C0-1733CD3D6F1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" y="688126"/>
            <a:ext cx="448491" cy="1634252"/>
          </a:xfrm>
          <a:custGeom>
            <a:avLst/>
            <a:gdLst>
              <a:gd name="connsiteX0" fmla="*/ 0 w 448491"/>
              <a:gd name="connsiteY0" fmla="*/ 0 h 1634252"/>
              <a:gd name="connsiteX1" fmla="*/ 12983 w 448491"/>
              <a:gd name="connsiteY1" fmla="*/ 10508 h 1634252"/>
              <a:gd name="connsiteX2" fmla="*/ 441611 w 448491"/>
              <a:gd name="connsiteY2" fmla="*/ 863751 h 1634252"/>
              <a:gd name="connsiteX3" fmla="*/ 251011 w 448491"/>
              <a:gd name="connsiteY3" fmla="*/ 1302895 h 1634252"/>
              <a:gd name="connsiteX4" fmla="*/ 74605 w 448491"/>
              <a:gd name="connsiteY4" fmla="*/ 1543249 h 1634252"/>
              <a:gd name="connsiteX5" fmla="*/ 0 w 448491"/>
              <a:gd name="connsiteY5" fmla="*/ 1634252 h 16342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8491" h="1634252">
                <a:moveTo>
                  <a:pt x="0" y="0"/>
                </a:moveTo>
                <a:lnTo>
                  <a:pt x="12983" y="10508"/>
                </a:lnTo>
                <a:cubicBezTo>
                  <a:pt x="278410" y="241022"/>
                  <a:pt x="489787" y="530267"/>
                  <a:pt x="441611" y="863751"/>
                </a:cubicBezTo>
                <a:cubicBezTo>
                  <a:pt x="418542" y="1022632"/>
                  <a:pt x="337007" y="1166302"/>
                  <a:pt x="251011" y="1302895"/>
                </a:cubicBezTo>
                <a:cubicBezTo>
                  <a:pt x="215138" y="1359902"/>
                  <a:pt x="154723" y="1442480"/>
                  <a:pt x="74605" y="1543249"/>
                </a:cubicBezTo>
                <a:lnTo>
                  <a:pt x="0" y="1634252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900">
              <a:solidFill>
                <a:prstClr val="white"/>
              </a:solidFill>
              <a:latin typeface="Avenir Next LT Pro" panose="020B0504020202020204" pitchFamily="34" charset="0"/>
            </a:endParaRPr>
          </a:p>
        </p:txBody>
      </p:sp>
      <p:sp>
        <p:nvSpPr>
          <p:cNvPr id="40" name="Freeform: Shape 27">
            <a:extLst>
              <a:ext uri="{FF2B5EF4-FFF2-40B4-BE49-F238E27FC236}">
                <a16:creationId xmlns:a16="http://schemas.microsoft.com/office/drawing/2014/main" xmlns="" id="{19E083F6-57F4-487B-A766-EA0462B1EED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7309459" y="6144069"/>
            <a:ext cx="4418271" cy="718159"/>
          </a:xfrm>
          <a:custGeom>
            <a:avLst/>
            <a:gdLst>
              <a:gd name="connsiteX0" fmla="*/ 1421452 w 4590626"/>
              <a:gd name="connsiteY0" fmla="*/ 0 h 713930"/>
              <a:gd name="connsiteX1" fmla="*/ 3247781 w 4590626"/>
              <a:gd name="connsiteY1" fmla="*/ 271915 h 713930"/>
              <a:gd name="connsiteX2" fmla="*/ 4517331 w 4590626"/>
              <a:gd name="connsiteY2" fmla="*/ 693394 h 713930"/>
              <a:gd name="connsiteX3" fmla="*/ 4590626 w 4590626"/>
              <a:gd name="connsiteY3" fmla="*/ 713930 h 713930"/>
              <a:gd name="connsiteX4" fmla="*/ 0 w 4590626"/>
              <a:gd name="connsiteY4" fmla="*/ 713930 h 713930"/>
              <a:gd name="connsiteX5" fmla="*/ 2854 w 4590626"/>
              <a:gd name="connsiteY5" fmla="*/ 705624 h 713930"/>
              <a:gd name="connsiteX6" fmla="*/ 226680 w 4590626"/>
              <a:gd name="connsiteY6" fmla="*/ 333970 h 713930"/>
              <a:gd name="connsiteX7" fmla="*/ 1160245 w 4590626"/>
              <a:gd name="connsiteY7" fmla="*/ 1178 h 713930"/>
              <a:gd name="connsiteX8" fmla="*/ 1421452 w 4590626"/>
              <a:gd name="connsiteY8" fmla="*/ 0 h 713930"/>
              <a:gd name="connsiteX0" fmla="*/ 1421452 w 4517331"/>
              <a:gd name="connsiteY0" fmla="*/ 0 h 713930"/>
              <a:gd name="connsiteX1" fmla="*/ 3247781 w 4517331"/>
              <a:gd name="connsiteY1" fmla="*/ 271915 h 713930"/>
              <a:gd name="connsiteX2" fmla="*/ 4517331 w 4517331"/>
              <a:gd name="connsiteY2" fmla="*/ 693394 h 713930"/>
              <a:gd name="connsiteX3" fmla="*/ 0 w 4517331"/>
              <a:gd name="connsiteY3" fmla="*/ 713930 h 713930"/>
              <a:gd name="connsiteX4" fmla="*/ 2854 w 4517331"/>
              <a:gd name="connsiteY4" fmla="*/ 705624 h 713930"/>
              <a:gd name="connsiteX5" fmla="*/ 226680 w 4517331"/>
              <a:gd name="connsiteY5" fmla="*/ 333970 h 713930"/>
              <a:gd name="connsiteX6" fmla="*/ 1160245 w 4517331"/>
              <a:gd name="connsiteY6" fmla="*/ 1178 h 713930"/>
              <a:gd name="connsiteX7" fmla="*/ 1421452 w 4517331"/>
              <a:gd name="connsiteY7" fmla="*/ 0 h 713930"/>
              <a:gd name="connsiteX0" fmla="*/ 0 w 4608771"/>
              <a:gd name="connsiteY0" fmla="*/ 713930 h 784834"/>
              <a:gd name="connsiteX1" fmla="*/ 2854 w 4608771"/>
              <a:gd name="connsiteY1" fmla="*/ 705624 h 784834"/>
              <a:gd name="connsiteX2" fmla="*/ 226680 w 4608771"/>
              <a:gd name="connsiteY2" fmla="*/ 333970 h 784834"/>
              <a:gd name="connsiteX3" fmla="*/ 1160245 w 4608771"/>
              <a:gd name="connsiteY3" fmla="*/ 1178 h 784834"/>
              <a:gd name="connsiteX4" fmla="*/ 1421452 w 4608771"/>
              <a:gd name="connsiteY4" fmla="*/ 0 h 784834"/>
              <a:gd name="connsiteX5" fmla="*/ 3247781 w 4608771"/>
              <a:gd name="connsiteY5" fmla="*/ 271915 h 784834"/>
              <a:gd name="connsiteX6" fmla="*/ 4608771 w 4608771"/>
              <a:gd name="connsiteY6" fmla="*/ 784834 h 784834"/>
              <a:gd name="connsiteX0" fmla="*/ 0 w 4418271"/>
              <a:gd name="connsiteY0" fmla="*/ 713930 h 718159"/>
              <a:gd name="connsiteX1" fmla="*/ 2854 w 4418271"/>
              <a:gd name="connsiteY1" fmla="*/ 705624 h 718159"/>
              <a:gd name="connsiteX2" fmla="*/ 226680 w 4418271"/>
              <a:gd name="connsiteY2" fmla="*/ 333970 h 718159"/>
              <a:gd name="connsiteX3" fmla="*/ 1160245 w 4418271"/>
              <a:gd name="connsiteY3" fmla="*/ 1178 h 718159"/>
              <a:gd name="connsiteX4" fmla="*/ 1421452 w 4418271"/>
              <a:gd name="connsiteY4" fmla="*/ 0 h 718159"/>
              <a:gd name="connsiteX5" fmla="*/ 3247781 w 4418271"/>
              <a:gd name="connsiteY5" fmla="*/ 271915 h 718159"/>
              <a:gd name="connsiteX6" fmla="*/ 4418271 w 4418271"/>
              <a:gd name="connsiteY6" fmla="*/ 718159 h 7181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18271" h="718159">
                <a:moveTo>
                  <a:pt x="0" y="713930"/>
                </a:moveTo>
                <a:lnTo>
                  <a:pt x="2854" y="705624"/>
                </a:lnTo>
                <a:cubicBezTo>
                  <a:pt x="60059" y="562888"/>
                  <a:pt x="131373" y="433874"/>
                  <a:pt x="226680" y="333970"/>
                </a:cubicBezTo>
                <a:cubicBezTo>
                  <a:pt x="463632" y="85526"/>
                  <a:pt x="822395" y="5774"/>
                  <a:pt x="1160245" y="1178"/>
                </a:cubicBezTo>
                <a:lnTo>
                  <a:pt x="1421452" y="0"/>
                </a:lnTo>
                <a:cubicBezTo>
                  <a:pt x="2035274" y="3698"/>
                  <a:pt x="2748311" y="152222"/>
                  <a:pt x="3247781" y="271915"/>
                </a:cubicBezTo>
                <a:cubicBezTo>
                  <a:pt x="3747251" y="391608"/>
                  <a:pt x="3902480" y="501606"/>
                  <a:pt x="4418271" y="718159"/>
                </a:cubicBezTo>
              </a:path>
            </a:pathLst>
          </a:cu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 Light"/>
              <a:ea typeface="+mn-ea"/>
              <a:cs typeface="+mn-cs"/>
            </a:endParaRPr>
          </a:p>
        </p:txBody>
      </p:sp>
      <p:sp useBgFill="1">
        <p:nvSpPr>
          <p:cNvPr id="41" name="Rectangle 29">
            <a:extLst>
              <a:ext uri="{FF2B5EF4-FFF2-40B4-BE49-F238E27FC236}">
                <a16:creationId xmlns:a16="http://schemas.microsoft.com/office/drawing/2014/main" xmlns="" id="{7A18C9FB-EC4C-4DAE-8F7D-C6E5AF60795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55864B54-E23E-4350-998C-2EA6B9A7DE94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762000" y="4083733"/>
            <a:ext cx="3810000" cy="1524000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buNone/>
            </a:pPr>
            <a:r>
              <a:rPr lang="en-US" sz="2400" b="0" kern="1200">
                <a:solidFill>
                  <a:schemeClr val="tx1">
                    <a:alpha val="70000"/>
                  </a:schemeClr>
                </a:solidFill>
                <a:effectLst/>
                <a:latin typeface="+mn-lt"/>
                <a:ea typeface="+mn-ea"/>
                <a:cs typeface="+mn-cs"/>
              </a:rPr>
              <a:t/>
            </a:r>
            <a:br>
              <a:rPr lang="en-US" sz="2400" b="0" kern="1200">
                <a:solidFill>
                  <a:schemeClr val="tx1">
                    <a:alpha val="70000"/>
                  </a:schemeClr>
                </a:solidFill>
                <a:effectLst/>
                <a:latin typeface="+mn-lt"/>
                <a:ea typeface="+mn-ea"/>
                <a:cs typeface="+mn-cs"/>
              </a:rPr>
            </a:br>
            <a:endParaRPr lang="en-US" sz="2400" kern="1200">
              <a:solidFill>
                <a:schemeClr val="tx1">
                  <a:alpha val="70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xmlns="" id="{A90EB1ED-CF74-44C2-853E-6177E160AB3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16200000" flipH="1">
            <a:off x="10653162" y="-776838"/>
            <a:ext cx="762001" cy="2315675"/>
          </a:xfrm>
          <a:custGeom>
            <a:avLst/>
            <a:gdLst>
              <a:gd name="connsiteX0" fmla="*/ 0 w 1085312"/>
              <a:gd name="connsiteY0" fmla="*/ 2315675 h 2315675"/>
              <a:gd name="connsiteX1" fmla="*/ 0 w 1085312"/>
              <a:gd name="connsiteY1" fmla="*/ 0 h 2315675"/>
              <a:gd name="connsiteX2" fmla="*/ 53089 w 1085312"/>
              <a:gd name="connsiteY2" fmla="*/ 4542 h 2315675"/>
              <a:gd name="connsiteX3" fmla="*/ 790077 w 1085312"/>
              <a:gd name="connsiteY3" fmla="*/ 872756 h 2315675"/>
              <a:gd name="connsiteX4" fmla="*/ 1085252 w 1085312"/>
              <a:gd name="connsiteY4" fmla="*/ 1943649 h 2315675"/>
              <a:gd name="connsiteX5" fmla="*/ 1064832 w 1085312"/>
              <a:gd name="connsiteY5" fmla="*/ 2198094 h 2315675"/>
              <a:gd name="connsiteX6" fmla="*/ 1043734 w 1085312"/>
              <a:gd name="connsiteY6" fmla="*/ 2315675 h 2315675"/>
              <a:gd name="connsiteX7" fmla="*/ 0 w 1085312"/>
              <a:gd name="connsiteY7" fmla="*/ 2315675 h 2315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85312" h="2315675">
                <a:moveTo>
                  <a:pt x="0" y="2315675"/>
                </a:moveTo>
                <a:lnTo>
                  <a:pt x="0" y="0"/>
                </a:lnTo>
                <a:lnTo>
                  <a:pt x="53089" y="4542"/>
                </a:lnTo>
                <a:cubicBezTo>
                  <a:pt x="405263" y="73503"/>
                  <a:pt x="612623" y="486635"/>
                  <a:pt x="790077" y="872756"/>
                </a:cubicBezTo>
                <a:cubicBezTo>
                  <a:pt x="937425" y="1193596"/>
                  <a:pt x="1088787" y="1533232"/>
                  <a:pt x="1085252" y="1943649"/>
                </a:cubicBezTo>
                <a:cubicBezTo>
                  <a:pt x="1084528" y="2029058"/>
                  <a:pt x="1077341" y="2113833"/>
                  <a:pt x="1064832" y="2198094"/>
                </a:cubicBezTo>
                <a:lnTo>
                  <a:pt x="1043734" y="2315675"/>
                </a:lnTo>
                <a:lnTo>
                  <a:pt x="0" y="2315675"/>
                </a:lnTo>
                <a:close/>
              </a:path>
            </a:pathLst>
          </a:custGeom>
          <a:solidFill>
            <a:schemeClr val="accent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prstClr val="white"/>
              </a:solidFill>
              <a:latin typeface="Avenir Next LT Pro" panose="020B0504020202020204" pitchFamily="34" charset="0"/>
            </a:endParaRPr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xmlns="" id="{57743230-5CA1-4096-8FEF-2A1530D8DDE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 flipH="1">
            <a:off x="0" y="5829359"/>
            <a:ext cx="4333874" cy="1028642"/>
            <a:chOff x="7153921" y="5829359"/>
            <a:chExt cx="5038078" cy="1028642"/>
          </a:xfrm>
        </p:grpSpPr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xmlns="" id="{CEAD3ABE-E984-4D7B-ADC3-7D4D38C9701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7963905" y="5913098"/>
              <a:ext cx="4228094" cy="944903"/>
            </a:xfrm>
            <a:custGeom>
              <a:avLst/>
              <a:gdLst>
                <a:gd name="connsiteX0" fmla="*/ 1673074 w 4228094"/>
                <a:gd name="connsiteY0" fmla="*/ 230 h 1137038"/>
                <a:gd name="connsiteX1" fmla="*/ 3676781 w 4228094"/>
                <a:gd name="connsiteY1" fmla="*/ 298555 h 1137038"/>
                <a:gd name="connsiteX2" fmla="*/ 4025527 w 4228094"/>
                <a:gd name="connsiteY2" fmla="*/ 425010 h 1137038"/>
                <a:gd name="connsiteX3" fmla="*/ 4228094 w 4228094"/>
                <a:gd name="connsiteY3" fmla="*/ 494088 h 1137038"/>
                <a:gd name="connsiteX4" fmla="*/ 4228094 w 4228094"/>
                <a:gd name="connsiteY4" fmla="*/ 1137038 h 1137038"/>
                <a:gd name="connsiteX5" fmla="*/ 0 w 4228094"/>
                <a:gd name="connsiteY5" fmla="*/ 1137038 h 1137038"/>
                <a:gd name="connsiteX6" fmla="*/ 18109 w 4228094"/>
                <a:gd name="connsiteY6" fmla="*/ 1068877 h 1137038"/>
                <a:gd name="connsiteX7" fmla="*/ 362264 w 4228094"/>
                <a:gd name="connsiteY7" fmla="*/ 366637 h 1137038"/>
                <a:gd name="connsiteX8" fmla="*/ 1386499 w 4228094"/>
                <a:gd name="connsiteY8" fmla="*/ 1522 h 1137038"/>
                <a:gd name="connsiteX9" fmla="*/ 1673074 w 4228094"/>
                <a:gd name="connsiteY9" fmla="*/ 230 h 11370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228094" h="1137038">
                  <a:moveTo>
                    <a:pt x="1673074" y="230"/>
                  </a:moveTo>
                  <a:cubicBezTo>
                    <a:pt x="2346512" y="4287"/>
                    <a:pt x="3048424" y="63583"/>
                    <a:pt x="3676781" y="298555"/>
                  </a:cubicBezTo>
                  <a:cubicBezTo>
                    <a:pt x="3793275" y="342114"/>
                    <a:pt x="3909477" y="384216"/>
                    <a:pt x="4025527" y="425010"/>
                  </a:cubicBezTo>
                  <a:lnTo>
                    <a:pt x="4228094" y="494088"/>
                  </a:lnTo>
                  <a:lnTo>
                    <a:pt x="4228094" y="1137038"/>
                  </a:lnTo>
                  <a:lnTo>
                    <a:pt x="0" y="1137038"/>
                  </a:lnTo>
                  <a:lnTo>
                    <a:pt x="18109" y="1068877"/>
                  </a:lnTo>
                  <a:cubicBezTo>
                    <a:pt x="95047" y="799139"/>
                    <a:pt x="194962" y="542008"/>
                    <a:pt x="362264" y="366637"/>
                  </a:cubicBezTo>
                  <a:cubicBezTo>
                    <a:pt x="622229" y="94062"/>
                    <a:pt x="1015836" y="6565"/>
                    <a:pt x="1386499" y="1522"/>
                  </a:cubicBezTo>
                  <a:cubicBezTo>
                    <a:pt x="1481245" y="198"/>
                    <a:pt x="1576869" y="-349"/>
                    <a:pt x="1673074" y="230"/>
                  </a:cubicBezTo>
                  <a:close/>
                </a:path>
              </a:pathLst>
            </a:custGeom>
            <a:solidFill>
              <a:schemeClr val="accent6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 sz="1500">
                <a:solidFill>
                  <a:schemeClr val="bg1"/>
                </a:solidFill>
                <a:latin typeface="Avenir Next LT Pro" panose="020B0504020202020204" pitchFamily="34" charset="0"/>
              </a:endParaRPr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xmlns="" id="{B18AFE34-D405-4581-A4CC-02072A13274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7153921" y="5829359"/>
              <a:ext cx="5038078" cy="1028642"/>
            </a:xfrm>
            <a:custGeom>
              <a:avLst/>
              <a:gdLst>
                <a:gd name="connsiteX0" fmla="*/ 1576991 w 5038078"/>
                <a:gd name="connsiteY0" fmla="*/ 210 h 1238015"/>
                <a:gd name="connsiteX1" fmla="*/ 3403320 w 5038078"/>
                <a:gd name="connsiteY1" fmla="*/ 272125 h 1238015"/>
                <a:gd name="connsiteX2" fmla="*/ 4672870 w 5038078"/>
                <a:gd name="connsiteY2" fmla="*/ 693604 h 1238015"/>
                <a:gd name="connsiteX3" fmla="*/ 5038078 w 5038078"/>
                <a:gd name="connsiteY3" fmla="*/ 795929 h 1238015"/>
                <a:gd name="connsiteX4" fmla="*/ 5038078 w 5038078"/>
                <a:gd name="connsiteY4" fmla="*/ 1238015 h 1238015"/>
                <a:gd name="connsiteX5" fmla="*/ 0 w 5038078"/>
                <a:gd name="connsiteY5" fmla="*/ 1238015 h 1238015"/>
                <a:gd name="connsiteX6" fmla="*/ 19230 w 5038078"/>
                <a:gd name="connsiteY6" fmla="*/ 1159819 h 1238015"/>
                <a:gd name="connsiteX7" fmla="*/ 382219 w 5038078"/>
                <a:gd name="connsiteY7" fmla="*/ 334180 h 1238015"/>
                <a:gd name="connsiteX8" fmla="*/ 1315784 w 5038078"/>
                <a:gd name="connsiteY8" fmla="*/ 1388 h 1238015"/>
                <a:gd name="connsiteX9" fmla="*/ 1576991 w 5038078"/>
                <a:gd name="connsiteY9" fmla="*/ 210 h 1238015"/>
                <a:gd name="connsiteX0" fmla="*/ 0 w 5129518"/>
                <a:gd name="connsiteY0" fmla="*/ 1237805 h 1329245"/>
                <a:gd name="connsiteX1" fmla="*/ 19230 w 5129518"/>
                <a:gd name="connsiteY1" fmla="*/ 1159609 h 1329245"/>
                <a:gd name="connsiteX2" fmla="*/ 382219 w 5129518"/>
                <a:gd name="connsiteY2" fmla="*/ 333970 h 1329245"/>
                <a:gd name="connsiteX3" fmla="*/ 1315784 w 5129518"/>
                <a:gd name="connsiteY3" fmla="*/ 1178 h 1329245"/>
                <a:gd name="connsiteX4" fmla="*/ 1576991 w 5129518"/>
                <a:gd name="connsiteY4" fmla="*/ 0 h 1329245"/>
                <a:gd name="connsiteX5" fmla="*/ 3403320 w 5129518"/>
                <a:gd name="connsiteY5" fmla="*/ 271915 h 1329245"/>
                <a:gd name="connsiteX6" fmla="*/ 4672870 w 5129518"/>
                <a:gd name="connsiteY6" fmla="*/ 693394 h 1329245"/>
                <a:gd name="connsiteX7" fmla="*/ 5038078 w 5129518"/>
                <a:gd name="connsiteY7" fmla="*/ 795719 h 1329245"/>
                <a:gd name="connsiteX8" fmla="*/ 5129518 w 5129518"/>
                <a:gd name="connsiteY8" fmla="*/ 1329245 h 1329245"/>
                <a:gd name="connsiteX0" fmla="*/ 0 w 5129518"/>
                <a:gd name="connsiteY0" fmla="*/ 1237805 h 1329245"/>
                <a:gd name="connsiteX1" fmla="*/ 19230 w 5129518"/>
                <a:gd name="connsiteY1" fmla="*/ 1159609 h 1329245"/>
                <a:gd name="connsiteX2" fmla="*/ 382219 w 5129518"/>
                <a:gd name="connsiteY2" fmla="*/ 333970 h 1329245"/>
                <a:gd name="connsiteX3" fmla="*/ 1315784 w 5129518"/>
                <a:gd name="connsiteY3" fmla="*/ 1178 h 1329245"/>
                <a:gd name="connsiteX4" fmla="*/ 1576991 w 5129518"/>
                <a:gd name="connsiteY4" fmla="*/ 0 h 1329245"/>
                <a:gd name="connsiteX5" fmla="*/ 3403320 w 5129518"/>
                <a:gd name="connsiteY5" fmla="*/ 271915 h 1329245"/>
                <a:gd name="connsiteX6" fmla="*/ 4672870 w 5129518"/>
                <a:gd name="connsiteY6" fmla="*/ 693394 h 1329245"/>
                <a:gd name="connsiteX7" fmla="*/ 5038078 w 5129518"/>
                <a:gd name="connsiteY7" fmla="*/ 795719 h 1329245"/>
                <a:gd name="connsiteX8" fmla="*/ 5129518 w 5129518"/>
                <a:gd name="connsiteY8" fmla="*/ 1329245 h 1329245"/>
                <a:gd name="connsiteX0" fmla="*/ 0 w 5049689"/>
                <a:gd name="connsiteY0" fmla="*/ 1237805 h 1423588"/>
                <a:gd name="connsiteX1" fmla="*/ 19230 w 5049689"/>
                <a:gd name="connsiteY1" fmla="*/ 1159609 h 1423588"/>
                <a:gd name="connsiteX2" fmla="*/ 382219 w 5049689"/>
                <a:gd name="connsiteY2" fmla="*/ 333970 h 1423588"/>
                <a:gd name="connsiteX3" fmla="*/ 1315784 w 5049689"/>
                <a:gd name="connsiteY3" fmla="*/ 1178 h 1423588"/>
                <a:gd name="connsiteX4" fmla="*/ 1576991 w 5049689"/>
                <a:gd name="connsiteY4" fmla="*/ 0 h 1423588"/>
                <a:gd name="connsiteX5" fmla="*/ 3403320 w 5049689"/>
                <a:gd name="connsiteY5" fmla="*/ 271915 h 1423588"/>
                <a:gd name="connsiteX6" fmla="*/ 4672870 w 5049689"/>
                <a:gd name="connsiteY6" fmla="*/ 693394 h 1423588"/>
                <a:gd name="connsiteX7" fmla="*/ 5038078 w 5049689"/>
                <a:gd name="connsiteY7" fmla="*/ 795719 h 1423588"/>
                <a:gd name="connsiteX8" fmla="*/ 5049689 w 5049689"/>
                <a:gd name="connsiteY8" fmla="*/ 1423588 h 1423588"/>
                <a:gd name="connsiteX0" fmla="*/ 0 w 5038078"/>
                <a:gd name="connsiteY0" fmla="*/ 1237805 h 1237805"/>
                <a:gd name="connsiteX1" fmla="*/ 19230 w 5038078"/>
                <a:gd name="connsiteY1" fmla="*/ 1159609 h 1237805"/>
                <a:gd name="connsiteX2" fmla="*/ 382219 w 5038078"/>
                <a:gd name="connsiteY2" fmla="*/ 333970 h 1237805"/>
                <a:gd name="connsiteX3" fmla="*/ 1315784 w 5038078"/>
                <a:gd name="connsiteY3" fmla="*/ 1178 h 1237805"/>
                <a:gd name="connsiteX4" fmla="*/ 1576991 w 5038078"/>
                <a:gd name="connsiteY4" fmla="*/ 0 h 1237805"/>
                <a:gd name="connsiteX5" fmla="*/ 3403320 w 5038078"/>
                <a:gd name="connsiteY5" fmla="*/ 271915 h 1237805"/>
                <a:gd name="connsiteX6" fmla="*/ 4672870 w 5038078"/>
                <a:gd name="connsiteY6" fmla="*/ 693394 h 1237805"/>
                <a:gd name="connsiteX7" fmla="*/ 5038078 w 5038078"/>
                <a:gd name="connsiteY7" fmla="*/ 795719 h 12378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038078" h="1237805">
                  <a:moveTo>
                    <a:pt x="0" y="1237805"/>
                  </a:moveTo>
                  <a:lnTo>
                    <a:pt x="19230" y="1159609"/>
                  </a:lnTo>
                  <a:cubicBezTo>
                    <a:pt x="96961" y="850027"/>
                    <a:pt x="191605" y="533778"/>
                    <a:pt x="382219" y="333970"/>
                  </a:cubicBezTo>
                  <a:cubicBezTo>
                    <a:pt x="619171" y="85526"/>
                    <a:pt x="977934" y="5774"/>
                    <a:pt x="1315784" y="1178"/>
                  </a:cubicBezTo>
                  <a:lnTo>
                    <a:pt x="1576991" y="0"/>
                  </a:lnTo>
                  <a:cubicBezTo>
                    <a:pt x="2190813" y="3698"/>
                    <a:pt x="2830589" y="57744"/>
                    <a:pt x="3403320" y="271915"/>
                  </a:cubicBezTo>
                  <a:cubicBezTo>
                    <a:pt x="3828046" y="430728"/>
                    <a:pt x="4248519" y="568281"/>
                    <a:pt x="4672870" y="693394"/>
                  </a:cubicBezTo>
                  <a:lnTo>
                    <a:pt x="5038078" y="795719"/>
                  </a:lnTo>
                </a:path>
              </a:pathLst>
            </a:custGeom>
            <a:noFill/>
            <a:ln w="19050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  <a:latin typeface="Avenir Next LT Pro Light"/>
              </a:endParaRPr>
            </a:p>
          </p:txBody>
        </p:sp>
      </p:grpSp>
      <p:sp>
        <p:nvSpPr>
          <p:cNvPr id="4" name="CasellaDiTesto 3">
            <a:extLst>
              <a:ext uri="{FF2B5EF4-FFF2-40B4-BE49-F238E27FC236}">
                <a16:creationId xmlns:a16="http://schemas.microsoft.com/office/drawing/2014/main" xmlns="" id="{304F5371-B7F5-4C67-95DC-1F2429B43251}"/>
              </a:ext>
            </a:extLst>
          </p:cNvPr>
          <p:cNvSpPr txBox="1"/>
          <p:nvPr/>
        </p:nvSpPr>
        <p:spPr>
          <a:xfrm>
            <a:off x="4114800" y="251946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t-IT" dirty="0"/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xmlns="" id="{FF3C75AF-ED0B-406D-9996-5B8B638EFB42}"/>
              </a:ext>
            </a:extLst>
          </p:cNvPr>
          <p:cNvSpPr txBox="1"/>
          <p:nvPr/>
        </p:nvSpPr>
        <p:spPr>
          <a:xfrm>
            <a:off x="2383277" y="237329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t-IT" dirty="0"/>
          </a:p>
        </p:txBody>
      </p:sp>
      <p:graphicFrame>
        <p:nvGraphicFramePr>
          <p:cNvPr id="15" name="Diagramma 14">
            <a:extLst>
              <a:ext uri="{FF2B5EF4-FFF2-40B4-BE49-F238E27FC236}">
                <a16:creationId xmlns:a16="http://schemas.microsoft.com/office/drawing/2014/main" xmlns="" id="{C06157E8-E46C-42A3-9618-3177FB4CAED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84165317"/>
              </p:ext>
            </p:extLst>
          </p:nvPr>
        </p:nvGraphicFramePr>
        <p:xfrm>
          <a:off x="866481" y="264377"/>
          <a:ext cx="5961924" cy="12003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8" name="Diagramma 17">
            <a:extLst>
              <a:ext uri="{FF2B5EF4-FFF2-40B4-BE49-F238E27FC236}">
                <a16:creationId xmlns:a16="http://schemas.microsoft.com/office/drawing/2014/main" xmlns="" id="{32D4D980-F80D-4846-8137-B1D48401B27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48744437"/>
              </p:ext>
            </p:extLst>
          </p:nvPr>
        </p:nvGraphicFramePr>
        <p:xfrm>
          <a:off x="5273769" y="2056868"/>
          <a:ext cx="6453961" cy="14465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8" name="Segnaposto numero diapositiva 7">
            <a:extLst>
              <a:ext uri="{FF2B5EF4-FFF2-40B4-BE49-F238E27FC236}">
                <a16:creationId xmlns:a16="http://schemas.microsoft.com/office/drawing/2014/main" xmlns="" id="{41D639A9-F050-4815-B453-71EF8A6D4D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2</a:t>
            </a:fld>
            <a:endParaRPr lang="en-US"/>
          </a:p>
        </p:txBody>
      </p:sp>
      <p:graphicFrame>
        <p:nvGraphicFramePr>
          <p:cNvPr id="19" name="Diagramma 18">
            <a:extLst>
              <a:ext uri="{FF2B5EF4-FFF2-40B4-BE49-F238E27FC236}">
                <a16:creationId xmlns:a16="http://schemas.microsoft.com/office/drawing/2014/main" xmlns="" id="{02B91A1A-8E9C-40BD-A0AF-06A43A5F37A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21217336"/>
              </p:ext>
            </p:extLst>
          </p:nvPr>
        </p:nvGraphicFramePr>
        <p:xfrm>
          <a:off x="113157" y="4230588"/>
          <a:ext cx="7744668" cy="23083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sp>
        <p:nvSpPr>
          <p:cNvPr id="26" name="Freccia angolare bidirezionale 25">
            <a:extLst>
              <a:ext uri="{FF2B5EF4-FFF2-40B4-BE49-F238E27FC236}">
                <a16:creationId xmlns:a16="http://schemas.microsoft.com/office/drawing/2014/main" xmlns="" id="{84A9B8F6-7097-4336-8641-D95ED9529573}"/>
              </a:ext>
            </a:extLst>
          </p:cNvPr>
          <p:cNvSpPr/>
          <p:nvPr/>
        </p:nvSpPr>
        <p:spPr>
          <a:xfrm rot="16200000">
            <a:off x="7140536" y="812685"/>
            <a:ext cx="850392" cy="850392"/>
          </a:xfrm>
          <a:prstGeom prst="lef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8" name="Freccia angolare bidirezionale 27">
            <a:extLst>
              <a:ext uri="{FF2B5EF4-FFF2-40B4-BE49-F238E27FC236}">
                <a16:creationId xmlns:a16="http://schemas.microsoft.com/office/drawing/2014/main" xmlns="" id="{22393D6D-EBF1-45E4-AAEC-CA8A2EEF3B04}"/>
              </a:ext>
            </a:extLst>
          </p:cNvPr>
          <p:cNvSpPr/>
          <p:nvPr/>
        </p:nvSpPr>
        <p:spPr>
          <a:xfrm rot="10800000">
            <a:off x="4333874" y="3006007"/>
            <a:ext cx="850392" cy="850392"/>
          </a:xfrm>
          <a:prstGeom prst="lef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68690090"/>
      </p:ext>
    </p:extLst>
  </p:cSld>
  <p:clrMapOvr>
    <a:masterClrMapping/>
  </p:clrMapOvr>
  <p:transition spd="slow">
    <p:comb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96A8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Freeform: Shape 23">
            <a:extLst>
              <a:ext uri="{FF2B5EF4-FFF2-40B4-BE49-F238E27FC236}">
                <a16:creationId xmlns:a16="http://schemas.microsoft.com/office/drawing/2014/main" xmlns="" id="{A6EF5A53-0A64-4CA5-B9C7-1CB97CB5CF1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8157843" y="6244836"/>
            <a:ext cx="4034156" cy="613164"/>
          </a:xfrm>
          <a:custGeom>
            <a:avLst/>
            <a:gdLst>
              <a:gd name="connsiteX0" fmla="*/ 1479137 w 4034156"/>
              <a:gd name="connsiteY0" fmla="*/ 230 h 613164"/>
              <a:gd name="connsiteX1" fmla="*/ 3482844 w 4034156"/>
              <a:gd name="connsiteY1" fmla="*/ 298555 h 613164"/>
              <a:gd name="connsiteX2" fmla="*/ 3831590 w 4034156"/>
              <a:gd name="connsiteY2" fmla="*/ 425010 h 613164"/>
              <a:gd name="connsiteX3" fmla="*/ 4034156 w 4034156"/>
              <a:gd name="connsiteY3" fmla="*/ 494088 h 613164"/>
              <a:gd name="connsiteX4" fmla="*/ 4034156 w 4034156"/>
              <a:gd name="connsiteY4" fmla="*/ 613164 h 613164"/>
              <a:gd name="connsiteX5" fmla="*/ 0 w 4034156"/>
              <a:gd name="connsiteY5" fmla="*/ 613164 h 613164"/>
              <a:gd name="connsiteX6" fmla="*/ 54792 w 4034156"/>
              <a:gd name="connsiteY6" fmla="*/ 512415 h 613164"/>
              <a:gd name="connsiteX7" fmla="*/ 168327 w 4034156"/>
              <a:gd name="connsiteY7" fmla="*/ 366637 h 613164"/>
              <a:gd name="connsiteX8" fmla="*/ 1192562 w 4034156"/>
              <a:gd name="connsiteY8" fmla="*/ 1522 h 613164"/>
              <a:gd name="connsiteX9" fmla="*/ 1479137 w 4034156"/>
              <a:gd name="connsiteY9" fmla="*/ 230 h 6131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034156" h="613164">
                <a:moveTo>
                  <a:pt x="1479137" y="230"/>
                </a:moveTo>
                <a:cubicBezTo>
                  <a:pt x="2152575" y="4287"/>
                  <a:pt x="2854487" y="63583"/>
                  <a:pt x="3482844" y="298555"/>
                </a:cubicBezTo>
                <a:cubicBezTo>
                  <a:pt x="3599338" y="342114"/>
                  <a:pt x="3715540" y="384216"/>
                  <a:pt x="3831590" y="425010"/>
                </a:cubicBezTo>
                <a:lnTo>
                  <a:pt x="4034156" y="494088"/>
                </a:lnTo>
                <a:lnTo>
                  <a:pt x="4034156" y="613164"/>
                </a:lnTo>
                <a:lnTo>
                  <a:pt x="0" y="613164"/>
                </a:lnTo>
                <a:lnTo>
                  <a:pt x="54792" y="512415"/>
                </a:lnTo>
                <a:cubicBezTo>
                  <a:pt x="88888" y="459433"/>
                  <a:pt x="126502" y="410480"/>
                  <a:pt x="168327" y="366637"/>
                </a:cubicBezTo>
                <a:cubicBezTo>
                  <a:pt x="428292" y="94062"/>
                  <a:pt x="821899" y="6565"/>
                  <a:pt x="1192562" y="1522"/>
                </a:cubicBezTo>
                <a:cubicBezTo>
                  <a:pt x="1287308" y="198"/>
                  <a:pt x="1382932" y="-349"/>
                  <a:pt x="1479137" y="23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5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 panose="020B0504020202020204" pitchFamily="34" charset="0"/>
              <a:ea typeface="+mn-ea"/>
              <a:cs typeface="+mn-cs"/>
            </a:endParaRPr>
          </a:p>
        </p:txBody>
      </p:sp>
      <p:sp>
        <p:nvSpPr>
          <p:cNvPr id="39" name="Freeform: Shape 25">
            <a:extLst>
              <a:ext uri="{FF2B5EF4-FFF2-40B4-BE49-F238E27FC236}">
                <a16:creationId xmlns:a16="http://schemas.microsoft.com/office/drawing/2014/main" xmlns="" id="{34ABFBEA-4EB0-4D02-A2C0-1733CD3D6F1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" y="688126"/>
            <a:ext cx="448491" cy="1634252"/>
          </a:xfrm>
          <a:custGeom>
            <a:avLst/>
            <a:gdLst>
              <a:gd name="connsiteX0" fmla="*/ 0 w 448491"/>
              <a:gd name="connsiteY0" fmla="*/ 0 h 1634252"/>
              <a:gd name="connsiteX1" fmla="*/ 12983 w 448491"/>
              <a:gd name="connsiteY1" fmla="*/ 10508 h 1634252"/>
              <a:gd name="connsiteX2" fmla="*/ 441611 w 448491"/>
              <a:gd name="connsiteY2" fmla="*/ 863751 h 1634252"/>
              <a:gd name="connsiteX3" fmla="*/ 251011 w 448491"/>
              <a:gd name="connsiteY3" fmla="*/ 1302895 h 1634252"/>
              <a:gd name="connsiteX4" fmla="*/ 74605 w 448491"/>
              <a:gd name="connsiteY4" fmla="*/ 1543249 h 1634252"/>
              <a:gd name="connsiteX5" fmla="*/ 0 w 448491"/>
              <a:gd name="connsiteY5" fmla="*/ 1634252 h 16342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8491" h="1634252">
                <a:moveTo>
                  <a:pt x="0" y="0"/>
                </a:moveTo>
                <a:lnTo>
                  <a:pt x="12983" y="10508"/>
                </a:lnTo>
                <a:cubicBezTo>
                  <a:pt x="278410" y="241022"/>
                  <a:pt x="489787" y="530267"/>
                  <a:pt x="441611" y="863751"/>
                </a:cubicBezTo>
                <a:cubicBezTo>
                  <a:pt x="418542" y="1022632"/>
                  <a:pt x="337007" y="1166302"/>
                  <a:pt x="251011" y="1302895"/>
                </a:cubicBezTo>
                <a:cubicBezTo>
                  <a:pt x="215138" y="1359902"/>
                  <a:pt x="154723" y="1442480"/>
                  <a:pt x="74605" y="1543249"/>
                </a:cubicBezTo>
                <a:lnTo>
                  <a:pt x="0" y="1634252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900">
              <a:solidFill>
                <a:prstClr val="white"/>
              </a:solidFill>
              <a:latin typeface="Avenir Next LT Pro" panose="020B0504020202020204" pitchFamily="34" charset="0"/>
            </a:endParaRPr>
          </a:p>
        </p:txBody>
      </p:sp>
      <p:sp>
        <p:nvSpPr>
          <p:cNvPr id="40" name="Freeform: Shape 27">
            <a:extLst>
              <a:ext uri="{FF2B5EF4-FFF2-40B4-BE49-F238E27FC236}">
                <a16:creationId xmlns:a16="http://schemas.microsoft.com/office/drawing/2014/main" xmlns="" id="{19E083F6-57F4-487B-A766-EA0462B1EED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7309459" y="6144069"/>
            <a:ext cx="4418271" cy="718159"/>
          </a:xfrm>
          <a:custGeom>
            <a:avLst/>
            <a:gdLst>
              <a:gd name="connsiteX0" fmla="*/ 1421452 w 4590626"/>
              <a:gd name="connsiteY0" fmla="*/ 0 h 713930"/>
              <a:gd name="connsiteX1" fmla="*/ 3247781 w 4590626"/>
              <a:gd name="connsiteY1" fmla="*/ 271915 h 713930"/>
              <a:gd name="connsiteX2" fmla="*/ 4517331 w 4590626"/>
              <a:gd name="connsiteY2" fmla="*/ 693394 h 713930"/>
              <a:gd name="connsiteX3" fmla="*/ 4590626 w 4590626"/>
              <a:gd name="connsiteY3" fmla="*/ 713930 h 713930"/>
              <a:gd name="connsiteX4" fmla="*/ 0 w 4590626"/>
              <a:gd name="connsiteY4" fmla="*/ 713930 h 713930"/>
              <a:gd name="connsiteX5" fmla="*/ 2854 w 4590626"/>
              <a:gd name="connsiteY5" fmla="*/ 705624 h 713930"/>
              <a:gd name="connsiteX6" fmla="*/ 226680 w 4590626"/>
              <a:gd name="connsiteY6" fmla="*/ 333970 h 713930"/>
              <a:gd name="connsiteX7" fmla="*/ 1160245 w 4590626"/>
              <a:gd name="connsiteY7" fmla="*/ 1178 h 713930"/>
              <a:gd name="connsiteX8" fmla="*/ 1421452 w 4590626"/>
              <a:gd name="connsiteY8" fmla="*/ 0 h 713930"/>
              <a:gd name="connsiteX0" fmla="*/ 1421452 w 4517331"/>
              <a:gd name="connsiteY0" fmla="*/ 0 h 713930"/>
              <a:gd name="connsiteX1" fmla="*/ 3247781 w 4517331"/>
              <a:gd name="connsiteY1" fmla="*/ 271915 h 713930"/>
              <a:gd name="connsiteX2" fmla="*/ 4517331 w 4517331"/>
              <a:gd name="connsiteY2" fmla="*/ 693394 h 713930"/>
              <a:gd name="connsiteX3" fmla="*/ 0 w 4517331"/>
              <a:gd name="connsiteY3" fmla="*/ 713930 h 713930"/>
              <a:gd name="connsiteX4" fmla="*/ 2854 w 4517331"/>
              <a:gd name="connsiteY4" fmla="*/ 705624 h 713930"/>
              <a:gd name="connsiteX5" fmla="*/ 226680 w 4517331"/>
              <a:gd name="connsiteY5" fmla="*/ 333970 h 713930"/>
              <a:gd name="connsiteX6" fmla="*/ 1160245 w 4517331"/>
              <a:gd name="connsiteY6" fmla="*/ 1178 h 713930"/>
              <a:gd name="connsiteX7" fmla="*/ 1421452 w 4517331"/>
              <a:gd name="connsiteY7" fmla="*/ 0 h 713930"/>
              <a:gd name="connsiteX0" fmla="*/ 0 w 4608771"/>
              <a:gd name="connsiteY0" fmla="*/ 713930 h 784834"/>
              <a:gd name="connsiteX1" fmla="*/ 2854 w 4608771"/>
              <a:gd name="connsiteY1" fmla="*/ 705624 h 784834"/>
              <a:gd name="connsiteX2" fmla="*/ 226680 w 4608771"/>
              <a:gd name="connsiteY2" fmla="*/ 333970 h 784834"/>
              <a:gd name="connsiteX3" fmla="*/ 1160245 w 4608771"/>
              <a:gd name="connsiteY3" fmla="*/ 1178 h 784834"/>
              <a:gd name="connsiteX4" fmla="*/ 1421452 w 4608771"/>
              <a:gd name="connsiteY4" fmla="*/ 0 h 784834"/>
              <a:gd name="connsiteX5" fmla="*/ 3247781 w 4608771"/>
              <a:gd name="connsiteY5" fmla="*/ 271915 h 784834"/>
              <a:gd name="connsiteX6" fmla="*/ 4608771 w 4608771"/>
              <a:gd name="connsiteY6" fmla="*/ 784834 h 784834"/>
              <a:gd name="connsiteX0" fmla="*/ 0 w 4418271"/>
              <a:gd name="connsiteY0" fmla="*/ 713930 h 718159"/>
              <a:gd name="connsiteX1" fmla="*/ 2854 w 4418271"/>
              <a:gd name="connsiteY1" fmla="*/ 705624 h 718159"/>
              <a:gd name="connsiteX2" fmla="*/ 226680 w 4418271"/>
              <a:gd name="connsiteY2" fmla="*/ 333970 h 718159"/>
              <a:gd name="connsiteX3" fmla="*/ 1160245 w 4418271"/>
              <a:gd name="connsiteY3" fmla="*/ 1178 h 718159"/>
              <a:gd name="connsiteX4" fmla="*/ 1421452 w 4418271"/>
              <a:gd name="connsiteY4" fmla="*/ 0 h 718159"/>
              <a:gd name="connsiteX5" fmla="*/ 3247781 w 4418271"/>
              <a:gd name="connsiteY5" fmla="*/ 271915 h 718159"/>
              <a:gd name="connsiteX6" fmla="*/ 4418271 w 4418271"/>
              <a:gd name="connsiteY6" fmla="*/ 718159 h 7181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18271" h="718159">
                <a:moveTo>
                  <a:pt x="0" y="713930"/>
                </a:moveTo>
                <a:lnTo>
                  <a:pt x="2854" y="705624"/>
                </a:lnTo>
                <a:cubicBezTo>
                  <a:pt x="60059" y="562888"/>
                  <a:pt x="131373" y="433874"/>
                  <a:pt x="226680" y="333970"/>
                </a:cubicBezTo>
                <a:cubicBezTo>
                  <a:pt x="463632" y="85526"/>
                  <a:pt x="822395" y="5774"/>
                  <a:pt x="1160245" y="1178"/>
                </a:cubicBezTo>
                <a:lnTo>
                  <a:pt x="1421452" y="0"/>
                </a:lnTo>
                <a:cubicBezTo>
                  <a:pt x="2035274" y="3698"/>
                  <a:pt x="2748311" y="152222"/>
                  <a:pt x="3247781" y="271915"/>
                </a:cubicBezTo>
                <a:cubicBezTo>
                  <a:pt x="3747251" y="391608"/>
                  <a:pt x="3902480" y="501606"/>
                  <a:pt x="4418271" y="718159"/>
                </a:cubicBezTo>
              </a:path>
            </a:pathLst>
          </a:cu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 Light"/>
              <a:ea typeface="+mn-ea"/>
              <a:cs typeface="+mn-cs"/>
            </a:endParaRPr>
          </a:p>
        </p:txBody>
      </p:sp>
      <p:sp useBgFill="1">
        <p:nvSpPr>
          <p:cNvPr id="41" name="Rectangle 29">
            <a:extLst>
              <a:ext uri="{FF2B5EF4-FFF2-40B4-BE49-F238E27FC236}">
                <a16:creationId xmlns:a16="http://schemas.microsoft.com/office/drawing/2014/main" xmlns="" id="{7A18C9FB-EC4C-4DAE-8F7D-C6E5AF60795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55864B54-E23E-4350-998C-2EA6B9A7DE94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762000" y="4083733"/>
            <a:ext cx="3810000" cy="1524000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buNone/>
            </a:pPr>
            <a:r>
              <a:rPr lang="en-US" sz="2400" b="0" kern="1200">
                <a:solidFill>
                  <a:schemeClr val="tx1">
                    <a:alpha val="70000"/>
                  </a:schemeClr>
                </a:solidFill>
                <a:effectLst/>
                <a:latin typeface="+mn-lt"/>
                <a:ea typeface="+mn-ea"/>
                <a:cs typeface="+mn-cs"/>
              </a:rPr>
              <a:t/>
            </a:r>
            <a:br>
              <a:rPr lang="en-US" sz="2400" b="0" kern="1200">
                <a:solidFill>
                  <a:schemeClr val="tx1">
                    <a:alpha val="70000"/>
                  </a:schemeClr>
                </a:solidFill>
                <a:effectLst/>
                <a:latin typeface="+mn-lt"/>
                <a:ea typeface="+mn-ea"/>
                <a:cs typeface="+mn-cs"/>
              </a:rPr>
            </a:br>
            <a:endParaRPr lang="en-US" sz="2400" kern="1200">
              <a:solidFill>
                <a:schemeClr val="tx1">
                  <a:alpha val="70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xmlns="" id="{A90EB1ED-CF74-44C2-853E-6177E160AB3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16200000" flipH="1">
            <a:off x="10653162" y="-776838"/>
            <a:ext cx="762001" cy="2315675"/>
          </a:xfrm>
          <a:custGeom>
            <a:avLst/>
            <a:gdLst>
              <a:gd name="connsiteX0" fmla="*/ 0 w 1085312"/>
              <a:gd name="connsiteY0" fmla="*/ 2315675 h 2315675"/>
              <a:gd name="connsiteX1" fmla="*/ 0 w 1085312"/>
              <a:gd name="connsiteY1" fmla="*/ 0 h 2315675"/>
              <a:gd name="connsiteX2" fmla="*/ 53089 w 1085312"/>
              <a:gd name="connsiteY2" fmla="*/ 4542 h 2315675"/>
              <a:gd name="connsiteX3" fmla="*/ 790077 w 1085312"/>
              <a:gd name="connsiteY3" fmla="*/ 872756 h 2315675"/>
              <a:gd name="connsiteX4" fmla="*/ 1085252 w 1085312"/>
              <a:gd name="connsiteY4" fmla="*/ 1943649 h 2315675"/>
              <a:gd name="connsiteX5" fmla="*/ 1064832 w 1085312"/>
              <a:gd name="connsiteY5" fmla="*/ 2198094 h 2315675"/>
              <a:gd name="connsiteX6" fmla="*/ 1043734 w 1085312"/>
              <a:gd name="connsiteY6" fmla="*/ 2315675 h 2315675"/>
              <a:gd name="connsiteX7" fmla="*/ 0 w 1085312"/>
              <a:gd name="connsiteY7" fmla="*/ 2315675 h 2315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85312" h="2315675">
                <a:moveTo>
                  <a:pt x="0" y="2315675"/>
                </a:moveTo>
                <a:lnTo>
                  <a:pt x="0" y="0"/>
                </a:lnTo>
                <a:lnTo>
                  <a:pt x="53089" y="4542"/>
                </a:lnTo>
                <a:cubicBezTo>
                  <a:pt x="405263" y="73503"/>
                  <a:pt x="612623" y="486635"/>
                  <a:pt x="790077" y="872756"/>
                </a:cubicBezTo>
                <a:cubicBezTo>
                  <a:pt x="937425" y="1193596"/>
                  <a:pt x="1088787" y="1533232"/>
                  <a:pt x="1085252" y="1943649"/>
                </a:cubicBezTo>
                <a:cubicBezTo>
                  <a:pt x="1084528" y="2029058"/>
                  <a:pt x="1077341" y="2113833"/>
                  <a:pt x="1064832" y="2198094"/>
                </a:cubicBezTo>
                <a:lnTo>
                  <a:pt x="1043734" y="2315675"/>
                </a:lnTo>
                <a:lnTo>
                  <a:pt x="0" y="2315675"/>
                </a:lnTo>
                <a:close/>
              </a:path>
            </a:pathLst>
          </a:custGeom>
          <a:solidFill>
            <a:schemeClr val="accent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prstClr val="white"/>
              </a:solidFill>
              <a:latin typeface="Avenir Next LT Pro" panose="020B0504020202020204" pitchFamily="34" charset="0"/>
            </a:endParaRPr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xmlns="" id="{57743230-5CA1-4096-8FEF-2A1530D8DDE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 flipH="1">
            <a:off x="0" y="5829359"/>
            <a:ext cx="4333874" cy="1028642"/>
            <a:chOff x="7153921" y="5829359"/>
            <a:chExt cx="5038078" cy="1028642"/>
          </a:xfrm>
        </p:grpSpPr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xmlns="" id="{CEAD3ABE-E984-4D7B-ADC3-7D4D38C9701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7963905" y="5913098"/>
              <a:ext cx="4228094" cy="944903"/>
            </a:xfrm>
            <a:custGeom>
              <a:avLst/>
              <a:gdLst>
                <a:gd name="connsiteX0" fmla="*/ 1673074 w 4228094"/>
                <a:gd name="connsiteY0" fmla="*/ 230 h 1137038"/>
                <a:gd name="connsiteX1" fmla="*/ 3676781 w 4228094"/>
                <a:gd name="connsiteY1" fmla="*/ 298555 h 1137038"/>
                <a:gd name="connsiteX2" fmla="*/ 4025527 w 4228094"/>
                <a:gd name="connsiteY2" fmla="*/ 425010 h 1137038"/>
                <a:gd name="connsiteX3" fmla="*/ 4228094 w 4228094"/>
                <a:gd name="connsiteY3" fmla="*/ 494088 h 1137038"/>
                <a:gd name="connsiteX4" fmla="*/ 4228094 w 4228094"/>
                <a:gd name="connsiteY4" fmla="*/ 1137038 h 1137038"/>
                <a:gd name="connsiteX5" fmla="*/ 0 w 4228094"/>
                <a:gd name="connsiteY5" fmla="*/ 1137038 h 1137038"/>
                <a:gd name="connsiteX6" fmla="*/ 18109 w 4228094"/>
                <a:gd name="connsiteY6" fmla="*/ 1068877 h 1137038"/>
                <a:gd name="connsiteX7" fmla="*/ 362264 w 4228094"/>
                <a:gd name="connsiteY7" fmla="*/ 366637 h 1137038"/>
                <a:gd name="connsiteX8" fmla="*/ 1386499 w 4228094"/>
                <a:gd name="connsiteY8" fmla="*/ 1522 h 1137038"/>
                <a:gd name="connsiteX9" fmla="*/ 1673074 w 4228094"/>
                <a:gd name="connsiteY9" fmla="*/ 230 h 11370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228094" h="1137038">
                  <a:moveTo>
                    <a:pt x="1673074" y="230"/>
                  </a:moveTo>
                  <a:cubicBezTo>
                    <a:pt x="2346512" y="4287"/>
                    <a:pt x="3048424" y="63583"/>
                    <a:pt x="3676781" y="298555"/>
                  </a:cubicBezTo>
                  <a:cubicBezTo>
                    <a:pt x="3793275" y="342114"/>
                    <a:pt x="3909477" y="384216"/>
                    <a:pt x="4025527" y="425010"/>
                  </a:cubicBezTo>
                  <a:lnTo>
                    <a:pt x="4228094" y="494088"/>
                  </a:lnTo>
                  <a:lnTo>
                    <a:pt x="4228094" y="1137038"/>
                  </a:lnTo>
                  <a:lnTo>
                    <a:pt x="0" y="1137038"/>
                  </a:lnTo>
                  <a:lnTo>
                    <a:pt x="18109" y="1068877"/>
                  </a:lnTo>
                  <a:cubicBezTo>
                    <a:pt x="95047" y="799139"/>
                    <a:pt x="194962" y="542008"/>
                    <a:pt x="362264" y="366637"/>
                  </a:cubicBezTo>
                  <a:cubicBezTo>
                    <a:pt x="622229" y="94062"/>
                    <a:pt x="1015836" y="6565"/>
                    <a:pt x="1386499" y="1522"/>
                  </a:cubicBezTo>
                  <a:cubicBezTo>
                    <a:pt x="1481245" y="198"/>
                    <a:pt x="1576869" y="-349"/>
                    <a:pt x="1673074" y="230"/>
                  </a:cubicBezTo>
                  <a:close/>
                </a:path>
              </a:pathLst>
            </a:custGeom>
            <a:solidFill>
              <a:schemeClr val="accent6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 sz="1500">
                <a:solidFill>
                  <a:schemeClr val="bg1"/>
                </a:solidFill>
                <a:latin typeface="Avenir Next LT Pro" panose="020B0504020202020204" pitchFamily="34" charset="0"/>
              </a:endParaRPr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xmlns="" id="{B18AFE34-D405-4581-A4CC-02072A13274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7153921" y="5829359"/>
              <a:ext cx="5038078" cy="1028642"/>
            </a:xfrm>
            <a:custGeom>
              <a:avLst/>
              <a:gdLst>
                <a:gd name="connsiteX0" fmla="*/ 1576991 w 5038078"/>
                <a:gd name="connsiteY0" fmla="*/ 210 h 1238015"/>
                <a:gd name="connsiteX1" fmla="*/ 3403320 w 5038078"/>
                <a:gd name="connsiteY1" fmla="*/ 272125 h 1238015"/>
                <a:gd name="connsiteX2" fmla="*/ 4672870 w 5038078"/>
                <a:gd name="connsiteY2" fmla="*/ 693604 h 1238015"/>
                <a:gd name="connsiteX3" fmla="*/ 5038078 w 5038078"/>
                <a:gd name="connsiteY3" fmla="*/ 795929 h 1238015"/>
                <a:gd name="connsiteX4" fmla="*/ 5038078 w 5038078"/>
                <a:gd name="connsiteY4" fmla="*/ 1238015 h 1238015"/>
                <a:gd name="connsiteX5" fmla="*/ 0 w 5038078"/>
                <a:gd name="connsiteY5" fmla="*/ 1238015 h 1238015"/>
                <a:gd name="connsiteX6" fmla="*/ 19230 w 5038078"/>
                <a:gd name="connsiteY6" fmla="*/ 1159819 h 1238015"/>
                <a:gd name="connsiteX7" fmla="*/ 382219 w 5038078"/>
                <a:gd name="connsiteY7" fmla="*/ 334180 h 1238015"/>
                <a:gd name="connsiteX8" fmla="*/ 1315784 w 5038078"/>
                <a:gd name="connsiteY8" fmla="*/ 1388 h 1238015"/>
                <a:gd name="connsiteX9" fmla="*/ 1576991 w 5038078"/>
                <a:gd name="connsiteY9" fmla="*/ 210 h 1238015"/>
                <a:gd name="connsiteX0" fmla="*/ 0 w 5129518"/>
                <a:gd name="connsiteY0" fmla="*/ 1237805 h 1329245"/>
                <a:gd name="connsiteX1" fmla="*/ 19230 w 5129518"/>
                <a:gd name="connsiteY1" fmla="*/ 1159609 h 1329245"/>
                <a:gd name="connsiteX2" fmla="*/ 382219 w 5129518"/>
                <a:gd name="connsiteY2" fmla="*/ 333970 h 1329245"/>
                <a:gd name="connsiteX3" fmla="*/ 1315784 w 5129518"/>
                <a:gd name="connsiteY3" fmla="*/ 1178 h 1329245"/>
                <a:gd name="connsiteX4" fmla="*/ 1576991 w 5129518"/>
                <a:gd name="connsiteY4" fmla="*/ 0 h 1329245"/>
                <a:gd name="connsiteX5" fmla="*/ 3403320 w 5129518"/>
                <a:gd name="connsiteY5" fmla="*/ 271915 h 1329245"/>
                <a:gd name="connsiteX6" fmla="*/ 4672870 w 5129518"/>
                <a:gd name="connsiteY6" fmla="*/ 693394 h 1329245"/>
                <a:gd name="connsiteX7" fmla="*/ 5038078 w 5129518"/>
                <a:gd name="connsiteY7" fmla="*/ 795719 h 1329245"/>
                <a:gd name="connsiteX8" fmla="*/ 5129518 w 5129518"/>
                <a:gd name="connsiteY8" fmla="*/ 1329245 h 1329245"/>
                <a:gd name="connsiteX0" fmla="*/ 0 w 5129518"/>
                <a:gd name="connsiteY0" fmla="*/ 1237805 h 1329245"/>
                <a:gd name="connsiteX1" fmla="*/ 19230 w 5129518"/>
                <a:gd name="connsiteY1" fmla="*/ 1159609 h 1329245"/>
                <a:gd name="connsiteX2" fmla="*/ 382219 w 5129518"/>
                <a:gd name="connsiteY2" fmla="*/ 333970 h 1329245"/>
                <a:gd name="connsiteX3" fmla="*/ 1315784 w 5129518"/>
                <a:gd name="connsiteY3" fmla="*/ 1178 h 1329245"/>
                <a:gd name="connsiteX4" fmla="*/ 1576991 w 5129518"/>
                <a:gd name="connsiteY4" fmla="*/ 0 h 1329245"/>
                <a:gd name="connsiteX5" fmla="*/ 3403320 w 5129518"/>
                <a:gd name="connsiteY5" fmla="*/ 271915 h 1329245"/>
                <a:gd name="connsiteX6" fmla="*/ 4672870 w 5129518"/>
                <a:gd name="connsiteY6" fmla="*/ 693394 h 1329245"/>
                <a:gd name="connsiteX7" fmla="*/ 5038078 w 5129518"/>
                <a:gd name="connsiteY7" fmla="*/ 795719 h 1329245"/>
                <a:gd name="connsiteX8" fmla="*/ 5129518 w 5129518"/>
                <a:gd name="connsiteY8" fmla="*/ 1329245 h 1329245"/>
                <a:gd name="connsiteX0" fmla="*/ 0 w 5049689"/>
                <a:gd name="connsiteY0" fmla="*/ 1237805 h 1423588"/>
                <a:gd name="connsiteX1" fmla="*/ 19230 w 5049689"/>
                <a:gd name="connsiteY1" fmla="*/ 1159609 h 1423588"/>
                <a:gd name="connsiteX2" fmla="*/ 382219 w 5049689"/>
                <a:gd name="connsiteY2" fmla="*/ 333970 h 1423588"/>
                <a:gd name="connsiteX3" fmla="*/ 1315784 w 5049689"/>
                <a:gd name="connsiteY3" fmla="*/ 1178 h 1423588"/>
                <a:gd name="connsiteX4" fmla="*/ 1576991 w 5049689"/>
                <a:gd name="connsiteY4" fmla="*/ 0 h 1423588"/>
                <a:gd name="connsiteX5" fmla="*/ 3403320 w 5049689"/>
                <a:gd name="connsiteY5" fmla="*/ 271915 h 1423588"/>
                <a:gd name="connsiteX6" fmla="*/ 4672870 w 5049689"/>
                <a:gd name="connsiteY6" fmla="*/ 693394 h 1423588"/>
                <a:gd name="connsiteX7" fmla="*/ 5038078 w 5049689"/>
                <a:gd name="connsiteY7" fmla="*/ 795719 h 1423588"/>
                <a:gd name="connsiteX8" fmla="*/ 5049689 w 5049689"/>
                <a:gd name="connsiteY8" fmla="*/ 1423588 h 1423588"/>
                <a:gd name="connsiteX0" fmla="*/ 0 w 5038078"/>
                <a:gd name="connsiteY0" fmla="*/ 1237805 h 1237805"/>
                <a:gd name="connsiteX1" fmla="*/ 19230 w 5038078"/>
                <a:gd name="connsiteY1" fmla="*/ 1159609 h 1237805"/>
                <a:gd name="connsiteX2" fmla="*/ 382219 w 5038078"/>
                <a:gd name="connsiteY2" fmla="*/ 333970 h 1237805"/>
                <a:gd name="connsiteX3" fmla="*/ 1315784 w 5038078"/>
                <a:gd name="connsiteY3" fmla="*/ 1178 h 1237805"/>
                <a:gd name="connsiteX4" fmla="*/ 1576991 w 5038078"/>
                <a:gd name="connsiteY4" fmla="*/ 0 h 1237805"/>
                <a:gd name="connsiteX5" fmla="*/ 3403320 w 5038078"/>
                <a:gd name="connsiteY5" fmla="*/ 271915 h 1237805"/>
                <a:gd name="connsiteX6" fmla="*/ 4672870 w 5038078"/>
                <a:gd name="connsiteY6" fmla="*/ 693394 h 1237805"/>
                <a:gd name="connsiteX7" fmla="*/ 5038078 w 5038078"/>
                <a:gd name="connsiteY7" fmla="*/ 795719 h 12378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038078" h="1237805">
                  <a:moveTo>
                    <a:pt x="0" y="1237805"/>
                  </a:moveTo>
                  <a:lnTo>
                    <a:pt x="19230" y="1159609"/>
                  </a:lnTo>
                  <a:cubicBezTo>
                    <a:pt x="96961" y="850027"/>
                    <a:pt x="191605" y="533778"/>
                    <a:pt x="382219" y="333970"/>
                  </a:cubicBezTo>
                  <a:cubicBezTo>
                    <a:pt x="619171" y="85526"/>
                    <a:pt x="977934" y="5774"/>
                    <a:pt x="1315784" y="1178"/>
                  </a:cubicBezTo>
                  <a:lnTo>
                    <a:pt x="1576991" y="0"/>
                  </a:lnTo>
                  <a:cubicBezTo>
                    <a:pt x="2190813" y="3698"/>
                    <a:pt x="2830589" y="57744"/>
                    <a:pt x="3403320" y="271915"/>
                  </a:cubicBezTo>
                  <a:cubicBezTo>
                    <a:pt x="3828046" y="430728"/>
                    <a:pt x="4248519" y="568281"/>
                    <a:pt x="4672870" y="693394"/>
                  </a:cubicBezTo>
                  <a:lnTo>
                    <a:pt x="5038078" y="795719"/>
                  </a:lnTo>
                </a:path>
              </a:pathLst>
            </a:custGeom>
            <a:noFill/>
            <a:ln w="19050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  <a:latin typeface="Avenir Next LT Pro Light"/>
              </a:endParaRPr>
            </a:p>
          </p:txBody>
        </p:sp>
      </p:grpSp>
      <p:sp>
        <p:nvSpPr>
          <p:cNvPr id="4" name="CasellaDiTesto 3">
            <a:extLst>
              <a:ext uri="{FF2B5EF4-FFF2-40B4-BE49-F238E27FC236}">
                <a16:creationId xmlns:a16="http://schemas.microsoft.com/office/drawing/2014/main" xmlns="" id="{304F5371-B7F5-4C67-95DC-1F2429B43251}"/>
              </a:ext>
            </a:extLst>
          </p:cNvPr>
          <p:cNvSpPr txBox="1"/>
          <p:nvPr/>
        </p:nvSpPr>
        <p:spPr>
          <a:xfrm>
            <a:off x="4114800" y="251946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t-IT" dirty="0"/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xmlns="" id="{FF3C75AF-ED0B-406D-9996-5B8B638EFB42}"/>
              </a:ext>
            </a:extLst>
          </p:cNvPr>
          <p:cNvSpPr txBox="1"/>
          <p:nvPr/>
        </p:nvSpPr>
        <p:spPr>
          <a:xfrm>
            <a:off x="2383277" y="237329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t-IT" dirty="0"/>
          </a:p>
        </p:txBody>
      </p:sp>
      <p:sp>
        <p:nvSpPr>
          <p:cNvPr id="8" name="Segnaposto numero diapositiva 7">
            <a:extLst>
              <a:ext uri="{FF2B5EF4-FFF2-40B4-BE49-F238E27FC236}">
                <a16:creationId xmlns:a16="http://schemas.microsoft.com/office/drawing/2014/main" xmlns="" id="{41D639A9-F050-4815-B453-71EF8A6D4D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3</a:t>
            </a:fld>
            <a:endParaRPr lang="en-US"/>
          </a:p>
        </p:txBody>
      </p:sp>
      <p:graphicFrame>
        <p:nvGraphicFramePr>
          <p:cNvPr id="5" name="Diagramma 4">
            <a:extLst>
              <a:ext uri="{FF2B5EF4-FFF2-40B4-BE49-F238E27FC236}">
                <a16:creationId xmlns:a16="http://schemas.microsoft.com/office/drawing/2014/main" xmlns="" id="{0BE398CD-6271-47AD-8D44-A2BE0D383A7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56009772"/>
              </p:ext>
            </p:extLst>
          </p:nvPr>
        </p:nvGraphicFramePr>
        <p:xfrm>
          <a:off x="197723" y="655515"/>
          <a:ext cx="5168776" cy="51696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7" name="Tabella 6">
            <a:extLst>
              <a:ext uri="{FF2B5EF4-FFF2-40B4-BE49-F238E27FC236}">
                <a16:creationId xmlns:a16="http://schemas.microsoft.com/office/drawing/2014/main" xmlns="" id="{327BA686-049B-4255-8F78-6205599C40B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5084830"/>
              </p:ext>
            </p:extLst>
          </p:nvPr>
        </p:nvGraphicFramePr>
        <p:xfrm>
          <a:off x="5536836" y="984105"/>
          <a:ext cx="6457441" cy="4512436"/>
        </p:xfrm>
        <a:graphic>
          <a:graphicData uri="http://schemas.openxmlformats.org/drawingml/2006/table">
            <a:tbl>
              <a:tblPr firstRow="1" firstCol="1" bandRow="1">
                <a:tableStyleId>{69CF1AB2-1976-4502-BF36-3FF5EA218861}</a:tableStyleId>
              </a:tblPr>
              <a:tblGrid>
                <a:gridCol w="1973882">
                  <a:extLst>
                    <a:ext uri="{9D8B030D-6E8A-4147-A177-3AD203B41FA5}">
                      <a16:colId xmlns:a16="http://schemas.microsoft.com/office/drawing/2014/main" xmlns="" val="4140996182"/>
                    </a:ext>
                  </a:extLst>
                </a:gridCol>
                <a:gridCol w="1887041">
                  <a:extLst>
                    <a:ext uri="{9D8B030D-6E8A-4147-A177-3AD203B41FA5}">
                      <a16:colId xmlns:a16="http://schemas.microsoft.com/office/drawing/2014/main" xmlns="" val="721024878"/>
                    </a:ext>
                  </a:extLst>
                </a:gridCol>
                <a:gridCol w="1167595">
                  <a:extLst>
                    <a:ext uri="{9D8B030D-6E8A-4147-A177-3AD203B41FA5}">
                      <a16:colId xmlns:a16="http://schemas.microsoft.com/office/drawing/2014/main" xmlns="" val="1848428047"/>
                    </a:ext>
                  </a:extLst>
                </a:gridCol>
                <a:gridCol w="1428923">
                  <a:extLst>
                    <a:ext uri="{9D8B030D-6E8A-4147-A177-3AD203B41FA5}">
                      <a16:colId xmlns:a16="http://schemas.microsoft.com/office/drawing/2014/main" xmlns="" val="3723725265"/>
                    </a:ext>
                  </a:extLst>
                </a:gridCol>
              </a:tblGrid>
              <a:tr h="671956">
                <a:tc>
                  <a:txBody>
                    <a:bodyPr/>
                    <a:lstStyle/>
                    <a:p>
                      <a:pPr algn="just"/>
                      <a:r>
                        <a:rPr lang="en-US" sz="1200" kern="50" dirty="0" err="1">
                          <a:effectLst/>
                        </a:rPr>
                        <a:t>Processo</a:t>
                      </a:r>
                      <a:endParaRPr lang="it-IT" sz="1200" kern="5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200" kern="50" dirty="0">
                          <a:effectLst/>
                        </a:rPr>
                        <a:t>Gruppo</a:t>
                      </a:r>
                      <a:endParaRPr lang="it-IT" sz="1200" kern="5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it-IT" sz="1200" kern="50">
                          <a:effectLst/>
                        </a:rPr>
                        <a:t>Strumenti inf. attualmente a disposizione </a:t>
                      </a:r>
                      <a:endParaRPr lang="it-IT" sz="1200" kern="5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it-IT" sz="1200" kern="50">
                          <a:effectLst/>
                        </a:rPr>
                        <a:t>Documenti prodotti</a:t>
                      </a:r>
                      <a:endParaRPr lang="it-IT" sz="1200" kern="5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108673366"/>
                  </a:ext>
                </a:extLst>
              </a:tr>
              <a:tr h="332099">
                <a:tc>
                  <a:txBody>
                    <a:bodyPr/>
                    <a:lstStyle/>
                    <a:p>
                      <a:pPr algn="just"/>
                      <a:r>
                        <a:rPr lang="en-US" sz="1200" kern="50">
                          <a:effectLst/>
                        </a:rPr>
                        <a:t>Elezioni</a:t>
                      </a:r>
                      <a:endParaRPr lang="it-IT" sz="1200" kern="5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200" kern="50">
                          <a:effectLst/>
                        </a:rPr>
                        <a:t>Bonucci, Turatto</a:t>
                      </a:r>
                      <a:endParaRPr lang="it-IT" sz="1200" kern="5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200" kern="50">
                          <a:effectLst/>
                        </a:rPr>
                        <a:t>Eligo</a:t>
                      </a:r>
                      <a:endParaRPr lang="it-IT" sz="1200" kern="5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200" kern="50">
                          <a:effectLst/>
                        </a:rPr>
                        <a:t>Relazione con proposte </a:t>
                      </a:r>
                      <a:endParaRPr lang="it-IT" sz="1200" kern="5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242756781"/>
                  </a:ext>
                </a:extLst>
              </a:tr>
              <a:tr h="672572">
                <a:tc>
                  <a:txBody>
                    <a:bodyPr/>
                    <a:lstStyle/>
                    <a:p>
                      <a:pPr algn="just"/>
                      <a:r>
                        <a:rPr lang="it-IT" sz="1200" kern="50">
                          <a:effectLst/>
                        </a:rPr>
                        <a:t>Gestione personale strutturato:scatti stip, valutazioni annuali, benefit</a:t>
                      </a:r>
                      <a:endParaRPr lang="it-IT" sz="1200" kern="5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200" kern="50" dirty="0" err="1">
                          <a:effectLst/>
                        </a:rPr>
                        <a:t>Tirinnanzi</a:t>
                      </a:r>
                      <a:r>
                        <a:rPr lang="en-US" sz="1200" kern="50" dirty="0">
                          <a:effectLst/>
                        </a:rPr>
                        <a:t>, </a:t>
                      </a:r>
                      <a:r>
                        <a:rPr lang="en-US" sz="1200" kern="50" dirty="0" err="1">
                          <a:effectLst/>
                        </a:rPr>
                        <a:t>Sarteanesi</a:t>
                      </a:r>
                      <a:r>
                        <a:rPr lang="en-US" sz="1200" kern="50" dirty="0">
                          <a:effectLst/>
                        </a:rPr>
                        <a:t>, </a:t>
                      </a:r>
                      <a:r>
                        <a:rPr lang="en-US" sz="1200" kern="50" dirty="0" err="1">
                          <a:effectLst/>
                        </a:rPr>
                        <a:t>Scandurra</a:t>
                      </a:r>
                      <a:endParaRPr lang="it-IT" sz="1200" kern="5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200" kern="50" dirty="0">
                          <a:effectLst/>
                        </a:rPr>
                        <a:t> </a:t>
                      </a:r>
                      <a:endParaRPr lang="it-IT" sz="1200" kern="5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it-IT" sz="1200" kern="50">
                          <a:effectLst/>
                        </a:rPr>
                        <a:t>Slides riassuntive Processo, per inserimento sito Coordinamento</a:t>
                      </a:r>
                      <a:endParaRPr lang="it-IT" sz="1200" kern="5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508964002"/>
                  </a:ext>
                </a:extLst>
              </a:tr>
              <a:tr h="336286">
                <a:tc>
                  <a:txBody>
                    <a:bodyPr/>
                    <a:lstStyle/>
                    <a:p>
                      <a:pPr algn="just"/>
                      <a:r>
                        <a:rPr lang="en-US" sz="1200" kern="50">
                          <a:effectLst/>
                        </a:rPr>
                        <a:t>Gestione personale strutturato: Presenze</a:t>
                      </a:r>
                      <a:endParaRPr lang="it-IT" sz="1200" kern="5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200" kern="50">
                          <a:effectLst/>
                        </a:rPr>
                        <a:t>Novigno, Sarteanesi</a:t>
                      </a:r>
                      <a:endParaRPr lang="it-IT" sz="1200" kern="5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200" kern="50">
                          <a:effectLst/>
                        </a:rPr>
                        <a:t>Applicativo interno</a:t>
                      </a:r>
                      <a:endParaRPr lang="it-IT" sz="1200" kern="5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200" kern="50">
                          <a:effectLst/>
                        </a:rPr>
                        <a:t>Relazione con proposte</a:t>
                      </a:r>
                      <a:endParaRPr lang="it-IT" sz="1200" kern="5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760508879"/>
                  </a:ext>
                </a:extLst>
              </a:tr>
              <a:tr h="672572">
                <a:tc>
                  <a:txBody>
                    <a:bodyPr/>
                    <a:lstStyle/>
                    <a:p>
                      <a:pPr algn="just"/>
                      <a:r>
                        <a:rPr lang="en-US" sz="1200" kern="50">
                          <a:effectLst/>
                        </a:rPr>
                        <a:t>Collaborazioni e conferenzieri</a:t>
                      </a:r>
                      <a:endParaRPr lang="it-IT" sz="1200" kern="5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it-IT" sz="1200" kern="50">
                          <a:effectLst/>
                        </a:rPr>
                        <a:t>Di Marco, Mannini con partecipazione di Scandurra, Tirinnanzi per gli incarichi di didattica</a:t>
                      </a:r>
                      <a:endParaRPr lang="it-IT" sz="1200" kern="5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it-IT" sz="1200" kern="50">
                          <a:effectLst/>
                        </a:rPr>
                        <a:t> </a:t>
                      </a:r>
                      <a:endParaRPr lang="it-IT" sz="1200" kern="5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200" kern="50">
                          <a:effectLst/>
                        </a:rPr>
                        <a:t>Relazione con proposte</a:t>
                      </a:r>
                      <a:endParaRPr lang="it-IT" sz="1200" kern="5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912330354"/>
                  </a:ext>
                </a:extLst>
              </a:tr>
              <a:tr h="332099">
                <a:tc>
                  <a:txBody>
                    <a:bodyPr/>
                    <a:lstStyle/>
                    <a:p>
                      <a:pPr algn="just"/>
                      <a:r>
                        <a:rPr lang="en-US" sz="1200" kern="50">
                          <a:effectLst/>
                        </a:rPr>
                        <a:t>Premi di laurea</a:t>
                      </a:r>
                      <a:endParaRPr lang="it-IT" sz="1200" kern="5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200" kern="50">
                          <a:effectLst/>
                        </a:rPr>
                        <a:t>Tirinnanzi - Scandurra</a:t>
                      </a:r>
                      <a:endParaRPr lang="it-IT" sz="1200" kern="5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200" kern="50">
                          <a:effectLst/>
                        </a:rPr>
                        <a:t> </a:t>
                      </a:r>
                      <a:endParaRPr lang="it-IT" sz="1200" kern="5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200" kern="50">
                          <a:effectLst/>
                        </a:rPr>
                        <a:t>Relazione con proposte</a:t>
                      </a:r>
                      <a:endParaRPr lang="it-IT" sz="1200" kern="5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031758466"/>
                  </a:ext>
                </a:extLst>
              </a:tr>
              <a:tr h="504429">
                <a:tc>
                  <a:txBody>
                    <a:bodyPr/>
                    <a:lstStyle/>
                    <a:p>
                      <a:pPr algn="just"/>
                      <a:r>
                        <a:rPr lang="it-IT" sz="1200" kern="50">
                          <a:effectLst/>
                        </a:rPr>
                        <a:t>Supporto al Dottorato di Ricerca e alle Relazioni Internazionali</a:t>
                      </a:r>
                      <a:endParaRPr lang="it-IT" sz="1200" kern="5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200" kern="50" dirty="0" err="1">
                          <a:effectLst/>
                        </a:rPr>
                        <a:t>Mellini</a:t>
                      </a:r>
                      <a:r>
                        <a:rPr lang="en-US" sz="1200" kern="50" dirty="0">
                          <a:effectLst/>
                        </a:rPr>
                        <a:t> - Rizzo</a:t>
                      </a:r>
                      <a:endParaRPr lang="it-IT" sz="1200" kern="5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200" kern="50">
                          <a:effectLst/>
                        </a:rPr>
                        <a:t> </a:t>
                      </a:r>
                      <a:endParaRPr lang="it-IT" sz="1200" kern="5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200" kern="50">
                          <a:effectLst/>
                        </a:rPr>
                        <a:t>Relazione con proposte</a:t>
                      </a:r>
                      <a:endParaRPr lang="it-IT" sz="1200" kern="5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974857048"/>
                  </a:ext>
                </a:extLst>
              </a:tr>
              <a:tr h="332099">
                <a:tc>
                  <a:txBody>
                    <a:bodyPr/>
                    <a:lstStyle/>
                    <a:p>
                      <a:pPr algn="just"/>
                      <a:r>
                        <a:rPr lang="en-US" sz="1200" kern="50">
                          <a:effectLst/>
                        </a:rPr>
                        <a:t>Frequentatori volontari</a:t>
                      </a:r>
                      <a:endParaRPr lang="it-IT" sz="1200" kern="5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200" kern="50">
                          <a:effectLst/>
                        </a:rPr>
                        <a:t>Novigno - Scandurra</a:t>
                      </a:r>
                      <a:endParaRPr lang="it-IT" sz="1200" kern="5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200" kern="50">
                          <a:effectLst/>
                        </a:rPr>
                        <a:t> </a:t>
                      </a:r>
                      <a:endParaRPr lang="it-IT" sz="1200" kern="5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200" kern="50">
                          <a:effectLst/>
                        </a:rPr>
                        <a:t>Relazione con proposte</a:t>
                      </a:r>
                      <a:endParaRPr lang="it-IT" sz="1200" kern="5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340517129"/>
                  </a:ext>
                </a:extLst>
              </a:tr>
              <a:tr h="332099">
                <a:tc>
                  <a:txBody>
                    <a:bodyPr/>
                    <a:lstStyle/>
                    <a:p>
                      <a:pPr algn="just"/>
                      <a:r>
                        <a:rPr lang="en-US" sz="1200" kern="50" dirty="0" err="1">
                          <a:effectLst/>
                        </a:rPr>
                        <a:t>Laboratori</a:t>
                      </a:r>
                      <a:r>
                        <a:rPr lang="en-US" sz="1200" kern="50" dirty="0">
                          <a:effectLst/>
                        </a:rPr>
                        <a:t> </a:t>
                      </a:r>
                      <a:r>
                        <a:rPr lang="en-US" sz="1200" kern="50" dirty="0" err="1">
                          <a:effectLst/>
                        </a:rPr>
                        <a:t>congiunti</a:t>
                      </a:r>
                      <a:r>
                        <a:rPr lang="en-US" sz="1200" kern="50" dirty="0">
                          <a:effectLst/>
                        </a:rPr>
                        <a:t> – Spin off</a:t>
                      </a:r>
                      <a:endParaRPr lang="it-IT" sz="1200" kern="5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200" kern="50" dirty="0" err="1">
                          <a:effectLst/>
                        </a:rPr>
                        <a:t>Collini</a:t>
                      </a:r>
                      <a:r>
                        <a:rPr lang="en-US" sz="1200" kern="50" dirty="0">
                          <a:effectLst/>
                        </a:rPr>
                        <a:t> - </a:t>
                      </a:r>
                      <a:r>
                        <a:rPr lang="en-US" sz="1200" kern="50" dirty="0" err="1">
                          <a:effectLst/>
                        </a:rPr>
                        <a:t>Turatto</a:t>
                      </a:r>
                      <a:endParaRPr lang="it-IT" sz="1200" kern="5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200" kern="50">
                          <a:effectLst/>
                        </a:rPr>
                        <a:t> </a:t>
                      </a:r>
                      <a:endParaRPr lang="it-IT" sz="1200" kern="5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200" kern="50" dirty="0" err="1">
                          <a:effectLst/>
                        </a:rPr>
                        <a:t>Relazione</a:t>
                      </a:r>
                      <a:r>
                        <a:rPr lang="en-US" sz="1200" kern="50" dirty="0">
                          <a:effectLst/>
                        </a:rPr>
                        <a:t> con </a:t>
                      </a:r>
                      <a:r>
                        <a:rPr lang="en-US" sz="1200" kern="50" dirty="0" err="1">
                          <a:effectLst/>
                        </a:rPr>
                        <a:t>proposte</a:t>
                      </a:r>
                      <a:endParaRPr lang="it-IT" sz="1200" kern="5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40720684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893011"/>
      </p:ext>
    </p:extLst>
  </p:cSld>
  <p:clrMapOvr>
    <a:masterClrMapping/>
  </p:clrMapOvr>
  <p:transition spd="slow">
    <p:comb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96A8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Freeform: Shape 23">
            <a:extLst>
              <a:ext uri="{FF2B5EF4-FFF2-40B4-BE49-F238E27FC236}">
                <a16:creationId xmlns:a16="http://schemas.microsoft.com/office/drawing/2014/main" xmlns="" id="{A6EF5A53-0A64-4CA5-B9C7-1CB97CB5CF1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8157843" y="6244836"/>
            <a:ext cx="4034156" cy="613164"/>
          </a:xfrm>
          <a:custGeom>
            <a:avLst/>
            <a:gdLst>
              <a:gd name="connsiteX0" fmla="*/ 1479137 w 4034156"/>
              <a:gd name="connsiteY0" fmla="*/ 230 h 613164"/>
              <a:gd name="connsiteX1" fmla="*/ 3482844 w 4034156"/>
              <a:gd name="connsiteY1" fmla="*/ 298555 h 613164"/>
              <a:gd name="connsiteX2" fmla="*/ 3831590 w 4034156"/>
              <a:gd name="connsiteY2" fmla="*/ 425010 h 613164"/>
              <a:gd name="connsiteX3" fmla="*/ 4034156 w 4034156"/>
              <a:gd name="connsiteY3" fmla="*/ 494088 h 613164"/>
              <a:gd name="connsiteX4" fmla="*/ 4034156 w 4034156"/>
              <a:gd name="connsiteY4" fmla="*/ 613164 h 613164"/>
              <a:gd name="connsiteX5" fmla="*/ 0 w 4034156"/>
              <a:gd name="connsiteY5" fmla="*/ 613164 h 613164"/>
              <a:gd name="connsiteX6" fmla="*/ 54792 w 4034156"/>
              <a:gd name="connsiteY6" fmla="*/ 512415 h 613164"/>
              <a:gd name="connsiteX7" fmla="*/ 168327 w 4034156"/>
              <a:gd name="connsiteY7" fmla="*/ 366637 h 613164"/>
              <a:gd name="connsiteX8" fmla="*/ 1192562 w 4034156"/>
              <a:gd name="connsiteY8" fmla="*/ 1522 h 613164"/>
              <a:gd name="connsiteX9" fmla="*/ 1479137 w 4034156"/>
              <a:gd name="connsiteY9" fmla="*/ 230 h 6131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034156" h="613164">
                <a:moveTo>
                  <a:pt x="1479137" y="230"/>
                </a:moveTo>
                <a:cubicBezTo>
                  <a:pt x="2152575" y="4287"/>
                  <a:pt x="2854487" y="63583"/>
                  <a:pt x="3482844" y="298555"/>
                </a:cubicBezTo>
                <a:cubicBezTo>
                  <a:pt x="3599338" y="342114"/>
                  <a:pt x="3715540" y="384216"/>
                  <a:pt x="3831590" y="425010"/>
                </a:cubicBezTo>
                <a:lnTo>
                  <a:pt x="4034156" y="494088"/>
                </a:lnTo>
                <a:lnTo>
                  <a:pt x="4034156" y="613164"/>
                </a:lnTo>
                <a:lnTo>
                  <a:pt x="0" y="613164"/>
                </a:lnTo>
                <a:lnTo>
                  <a:pt x="54792" y="512415"/>
                </a:lnTo>
                <a:cubicBezTo>
                  <a:pt x="88888" y="459433"/>
                  <a:pt x="126502" y="410480"/>
                  <a:pt x="168327" y="366637"/>
                </a:cubicBezTo>
                <a:cubicBezTo>
                  <a:pt x="428292" y="94062"/>
                  <a:pt x="821899" y="6565"/>
                  <a:pt x="1192562" y="1522"/>
                </a:cubicBezTo>
                <a:cubicBezTo>
                  <a:pt x="1287308" y="198"/>
                  <a:pt x="1382932" y="-349"/>
                  <a:pt x="1479137" y="23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5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 panose="020B0504020202020204" pitchFamily="34" charset="0"/>
              <a:ea typeface="+mn-ea"/>
              <a:cs typeface="+mn-cs"/>
            </a:endParaRPr>
          </a:p>
        </p:txBody>
      </p:sp>
      <p:sp>
        <p:nvSpPr>
          <p:cNvPr id="39" name="Freeform: Shape 25">
            <a:extLst>
              <a:ext uri="{FF2B5EF4-FFF2-40B4-BE49-F238E27FC236}">
                <a16:creationId xmlns:a16="http://schemas.microsoft.com/office/drawing/2014/main" xmlns="" id="{34ABFBEA-4EB0-4D02-A2C0-1733CD3D6F1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" y="688126"/>
            <a:ext cx="448491" cy="1634252"/>
          </a:xfrm>
          <a:custGeom>
            <a:avLst/>
            <a:gdLst>
              <a:gd name="connsiteX0" fmla="*/ 0 w 448491"/>
              <a:gd name="connsiteY0" fmla="*/ 0 h 1634252"/>
              <a:gd name="connsiteX1" fmla="*/ 12983 w 448491"/>
              <a:gd name="connsiteY1" fmla="*/ 10508 h 1634252"/>
              <a:gd name="connsiteX2" fmla="*/ 441611 w 448491"/>
              <a:gd name="connsiteY2" fmla="*/ 863751 h 1634252"/>
              <a:gd name="connsiteX3" fmla="*/ 251011 w 448491"/>
              <a:gd name="connsiteY3" fmla="*/ 1302895 h 1634252"/>
              <a:gd name="connsiteX4" fmla="*/ 74605 w 448491"/>
              <a:gd name="connsiteY4" fmla="*/ 1543249 h 1634252"/>
              <a:gd name="connsiteX5" fmla="*/ 0 w 448491"/>
              <a:gd name="connsiteY5" fmla="*/ 1634252 h 16342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8491" h="1634252">
                <a:moveTo>
                  <a:pt x="0" y="0"/>
                </a:moveTo>
                <a:lnTo>
                  <a:pt x="12983" y="10508"/>
                </a:lnTo>
                <a:cubicBezTo>
                  <a:pt x="278410" y="241022"/>
                  <a:pt x="489787" y="530267"/>
                  <a:pt x="441611" y="863751"/>
                </a:cubicBezTo>
                <a:cubicBezTo>
                  <a:pt x="418542" y="1022632"/>
                  <a:pt x="337007" y="1166302"/>
                  <a:pt x="251011" y="1302895"/>
                </a:cubicBezTo>
                <a:cubicBezTo>
                  <a:pt x="215138" y="1359902"/>
                  <a:pt x="154723" y="1442480"/>
                  <a:pt x="74605" y="1543249"/>
                </a:cubicBezTo>
                <a:lnTo>
                  <a:pt x="0" y="1634252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900">
              <a:solidFill>
                <a:prstClr val="white"/>
              </a:solidFill>
              <a:latin typeface="Avenir Next LT Pro" panose="020B0504020202020204" pitchFamily="34" charset="0"/>
            </a:endParaRPr>
          </a:p>
        </p:txBody>
      </p:sp>
      <p:sp>
        <p:nvSpPr>
          <p:cNvPr id="40" name="Freeform: Shape 27">
            <a:extLst>
              <a:ext uri="{FF2B5EF4-FFF2-40B4-BE49-F238E27FC236}">
                <a16:creationId xmlns:a16="http://schemas.microsoft.com/office/drawing/2014/main" xmlns="" id="{19E083F6-57F4-487B-A766-EA0462B1EED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7309459" y="6144069"/>
            <a:ext cx="4418271" cy="718159"/>
          </a:xfrm>
          <a:custGeom>
            <a:avLst/>
            <a:gdLst>
              <a:gd name="connsiteX0" fmla="*/ 1421452 w 4590626"/>
              <a:gd name="connsiteY0" fmla="*/ 0 h 713930"/>
              <a:gd name="connsiteX1" fmla="*/ 3247781 w 4590626"/>
              <a:gd name="connsiteY1" fmla="*/ 271915 h 713930"/>
              <a:gd name="connsiteX2" fmla="*/ 4517331 w 4590626"/>
              <a:gd name="connsiteY2" fmla="*/ 693394 h 713930"/>
              <a:gd name="connsiteX3" fmla="*/ 4590626 w 4590626"/>
              <a:gd name="connsiteY3" fmla="*/ 713930 h 713930"/>
              <a:gd name="connsiteX4" fmla="*/ 0 w 4590626"/>
              <a:gd name="connsiteY4" fmla="*/ 713930 h 713930"/>
              <a:gd name="connsiteX5" fmla="*/ 2854 w 4590626"/>
              <a:gd name="connsiteY5" fmla="*/ 705624 h 713930"/>
              <a:gd name="connsiteX6" fmla="*/ 226680 w 4590626"/>
              <a:gd name="connsiteY6" fmla="*/ 333970 h 713930"/>
              <a:gd name="connsiteX7" fmla="*/ 1160245 w 4590626"/>
              <a:gd name="connsiteY7" fmla="*/ 1178 h 713930"/>
              <a:gd name="connsiteX8" fmla="*/ 1421452 w 4590626"/>
              <a:gd name="connsiteY8" fmla="*/ 0 h 713930"/>
              <a:gd name="connsiteX0" fmla="*/ 1421452 w 4517331"/>
              <a:gd name="connsiteY0" fmla="*/ 0 h 713930"/>
              <a:gd name="connsiteX1" fmla="*/ 3247781 w 4517331"/>
              <a:gd name="connsiteY1" fmla="*/ 271915 h 713930"/>
              <a:gd name="connsiteX2" fmla="*/ 4517331 w 4517331"/>
              <a:gd name="connsiteY2" fmla="*/ 693394 h 713930"/>
              <a:gd name="connsiteX3" fmla="*/ 0 w 4517331"/>
              <a:gd name="connsiteY3" fmla="*/ 713930 h 713930"/>
              <a:gd name="connsiteX4" fmla="*/ 2854 w 4517331"/>
              <a:gd name="connsiteY4" fmla="*/ 705624 h 713930"/>
              <a:gd name="connsiteX5" fmla="*/ 226680 w 4517331"/>
              <a:gd name="connsiteY5" fmla="*/ 333970 h 713930"/>
              <a:gd name="connsiteX6" fmla="*/ 1160245 w 4517331"/>
              <a:gd name="connsiteY6" fmla="*/ 1178 h 713930"/>
              <a:gd name="connsiteX7" fmla="*/ 1421452 w 4517331"/>
              <a:gd name="connsiteY7" fmla="*/ 0 h 713930"/>
              <a:gd name="connsiteX0" fmla="*/ 0 w 4608771"/>
              <a:gd name="connsiteY0" fmla="*/ 713930 h 784834"/>
              <a:gd name="connsiteX1" fmla="*/ 2854 w 4608771"/>
              <a:gd name="connsiteY1" fmla="*/ 705624 h 784834"/>
              <a:gd name="connsiteX2" fmla="*/ 226680 w 4608771"/>
              <a:gd name="connsiteY2" fmla="*/ 333970 h 784834"/>
              <a:gd name="connsiteX3" fmla="*/ 1160245 w 4608771"/>
              <a:gd name="connsiteY3" fmla="*/ 1178 h 784834"/>
              <a:gd name="connsiteX4" fmla="*/ 1421452 w 4608771"/>
              <a:gd name="connsiteY4" fmla="*/ 0 h 784834"/>
              <a:gd name="connsiteX5" fmla="*/ 3247781 w 4608771"/>
              <a:gd name="connsiteY5" fmla="*/ 271915 h 784834"/>
              <a:gd name="connsiteX6" fmla="*/ 4608771 w 4608771"/>
              <a:gd name="connsiteY6" fmla="*/ 784834 h 784834"/>
              <a:gd name="connsiteX0" fmla="*/ 0 w 4418271"/>
              <a:gd name="connsiteY0" fmla="*/ 713930 h 718159"/>
              <a:gd name="connsiteX1" fmla="*/ 2854 w 4418271"/>
              <a:gd name="connsiteY1" fmla="*/ 705624 h 718159"/>
              <a:gd name="connsiteX2" fmla="*/ 226680 w 4418271"/>
              <a:gd name="connsiteY2" fmla="*/ 333970 h 718159"/>
              <a:gd name="connsiteX3" fmla="*/ 1160245 w 4418271"/>
              <a:gd name="connsiteY3" fmla="*/ 1178 h 718159"/>
              <a:gd name="connsiteX4" fmla="*/ 1421452 w 4418271"/>
              <a:gd name="connsiteY4" fmla="*/ 0 h 718159"/>
              <a:gd name="connsiteX5" fmla="*/ 3247781 w 4418271"/>
              <a:gd name="connsiteY5" fmla="*/ 271915 h 718159"/>
              <a:gd name="connsiteX6" fmla="*/ 4418271 w 4418271"/>
              <a:gd name="connsiteY6" fmla="*/ 718159 h 7181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18271" h="718159">
                <a:moveTo>
                  <a:pt x="0" y="713930"/>
                </a:moveTo>
                <a:lnTo>
                  <a:pt x="2854" y="705624"/>
                </a:lnTo>
                <a:cubicBezTo>
                  <a:pt x="60059" y="562888"/>
                  <a:pt x="131373" y="433874"/>
                  <a:pt x="226680" y="333970"/>
                </a:cubicBezTo>
                <a:cubicBezTo>
                  <a:pt x="463632" y="85526"/>
                  <a:pt x="822395" y="5774"/>
                  <a:pt x="1160245" y="1178"/>
                </a:cubicBezTo>
                <a:lnTo>
                  <a:pt x="1421452" y="0"/>
                </a:lnTo>
                <a:cubicBezTo>
                  <a:pt x="2035274" y="3698"/>
                  <a:pt x="2748311" y="152222"/>
                  <a:pt x="3247781" y="271915"/>
                </a:cubicBezTo>
                <a:cubicBezTo>
                  <a:pt x="3747251" y="391608"/>
                  <a:pt x="3902480" y="501606"/>
                  <a:pt x="4418271" y="718159"/>
                </a:cubicBezTo>
              </a:path>
            </a:pathLst>
          </a:cu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 Light"/>
              <a:ea typeface="+mn-ea"/>
              <a:cs typeface="+mn-cs"/>
            </a:endParaRPr>
          </a:p>
        </p:txBody>
      </p:sp>
      <p:sp useBgFill="1">
        <p:nvSpPr>
          <p:cNvPr id="41" name="Rectangle 29">
            <a:extLst>
              <a:ext uri="{FF2B5EF4-FFF2-40B4-BE49-F238E27FC236}">
                <a16:creationId xmlns:a16="http://schemas.microsoft.com/office/drawing/2014/main" xmlns="" id="{7A18C9FB-EC4C-4DAE-8F7D-C6E5AF60795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55864B54-E23E-4350-998C-2EA6B9A7DE94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762000" y="4083733"/>
            <a:ext cx="3810000" cy="1524000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buNone/>
            </a:pPr>
            <a:r>
              <a:rPr lang="en-US" sz="2400" b="0" kern="1200">
                <a:solidFill>
                  <a:schemeClr val="tx1">
                    <a:alpha val="70000"/>
                  </a:schemeClr>
                </a:solidFill>
                <a:effectLst/>
                <a:latin typeface="+mn-lt"/>
                <a:ea typeface="+mn-ea"/>
                <a:cs typeface="+mn-cs"/>
              </a:rPr>
              <a:t/>
            </a:r>
            <a:br>
              <a:rPr lang="en-US" sz="2400" b="0" kern="1200">
                <a:solidFill>
                  <a:schemeClr val="tx1">
                    <a:alpha val="70000"/>
                  </a:schemeClr>
                </a:solidFill>
                <a:effectLst/>
                <a:latin typeface="+mn-lt"/>
                <a:ea typeface="+mn-ea"/>
                <a:cs typeface="+mn-cs"/>
              </a:rPr>
            </a:br>
            <a:endParaRPr lang="en-US" sz="2400" kern="1200">
              <a:solidFill>
                <a:schemeClr val="tx1">
                  <a:alpha val="70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xmlns="" id="{A90EB1ED-CF74-44C2-853E-6177E160AB3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16200000" flipH="1">
            <a:off x="10653162" y="-776838"/>
            <a:ext cx="762001" cy="2315675"/>
          </a:xfrm>
          <a:custGeom>
            <a:avLst/>
            <a:gdLst>
              <a:gd name="connsiteX0" fmla="*/ 0 w 1085312"/>
              <a:gd name="connsiteY0" fmla="*/ 2315675 h 2315675"/>
              <a:gd name="connsiteX1" fmla="*/ 0 w 1085312"/>
              <a:gd name="connsiteY1" fmla="*/ 0 h 2315675"/>
              <a:gd name="connsiteX2" fmla="*/ 53089 w 1085312"/>
              <a:gd name="connsiteY2" fmla="*/ 4542 h 2315675"/>
              <a:gd name="connsiteX3" fmla="*/ 790077 w 1085312"/>
              <a:gd name="connsiteY3" fmla="*/ 872756 h 2315675"/>
              <a:gd name="connsiteX4" fmla="*/ 1085252 w 1085312"/>
              <a:gd name="connsiteY4" fmla="*/ 1943649 h 2315675"/>
              <a:gd name="connsiteX5" fmla="*/ 1064832 w 1085312"/>
              <a:gd name="connsiteY5" fmla="*/ 2198094 h 2315675"/>
              <a:gd name="connsiteX6" fmla="*/ 1043734 w 1085312"/>
              <a:gd name="connsiteY6" fmla="*/ 2315675 h 2315675"/>
              <a:gd name="connsiteX7" fmla="*/ 0 w 1085312"/>
              <a:gd name="connsiteY7" fmla="*/ 2315675 h 2315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85312" h="2315675">
                <a:moveTo>
                  <a:pt x="0" y="2315675"/>
                </a:moveTo>
                <a:lnTo>
                  <a:pt x="0" y="0"/>
                </a:lnTo>
                <a:lnTo>
                  <a:pt x="53089" y="4542"/>
                </a:lnTo>
                <a:cubicBezTo>
                  <a:pt x="405263" y="73503"/>
                  <a:pt x="612623" y="486635"/>
                  <a:pt x="790077" y="872756"/>
                </a:cubicBezTo>
                <a:cubicBezTo>
                  <a:pt x="937425" y="1193596"/>
                  <a:pt x="1088787" y="1533232"/>
                  <a:pt x="1085252" y="1943649"/>
                </a:cubicBezTo>
                <a:cubicBezTo>
                  <a:pt x="1084528" y="2029058"/>
                  <a:pt x="1077341" y="2113833"/>
                  <a:pt x="1064832" y="2198094"/>
                </a:cubicBezTo>
                <a:lnTo>
                  <a:pt x="1043734" y="2315675"/>
                </a:lnTo>
                <a:lnTo>
                  <a:pt x="0" y="2315675"/>
                </a:lnTo>
                <a:close/>
              </a:path>
            </a:pathLst>
          </a:custGeom>
          <a:solidFill>
            <a:schemeClr val="accent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prstClr val="white"/>
              </a:solidFill>
              <a:latin typeface="Avenir Next LT Pro" panose="020B0504020202020204" pitchFamily="34" charset="0"/>
            </a:endParaRPr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xmlns="" id="{57743230-5CA1-4096-8FEF-2A1530D8DDE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 flipH="1">
            <a:off x="0" y="5829359"/>
            <a:ext cx="4333874" cy="1028642"/>
            <a:chOff x="7153921" y="5829359"/>
            <a:chExt cx="5038078" cy="1028642"/>
          </a:xfrm>
        </p:grpSpPr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xmlns="" id="{CEAD3ABE-E984-4D7B-ADC3-7D4D38C9701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7963905" y="5913098"/>
              <a:ext cx="4228094" cy="944903"/>
            </a:xfrm>
            <a:custGeom>
              <a:avLst/>
              <a:gdLst>
                <a:gd name="connsiteX0" fmla="*/ 1673074 w 4228094"/>
                <a:gd name="connsiteY0" fmla="*/ 230 h 1137038"/>
                <a:gd name="connsiteX1" fmla="*/ 3676781 w 4228094"/>
                <a:gd name="connsiteY1" fmla="*/ 298555 h 1137038"/>
                <a:gd name="connsiteX2" fmla="*/ 4025527 w 4228094"/>
                <a:gd name="connsiteY2" fmla="*/ 425010 h 1137038"/>
                <a:gd name="connsiteX3" fmla="*/ 4228094 w 4228094"/>
                <a:gd name="connsiteY3" fmla="*/ 494088 h 1137038"/>
                <a:gd name="connsiteX4" fmla="*/ 4228094 w 4228094"/>
                <a:gd name="connsiteY4" fmla="*/ 1137038 h 1137038"/>
                <a:gd name="connsiteX5" fmla="*/ 0 w 4228094"/>
                <a:gd name="connsiteY5" fmla="*/ 1137038 h 1137038"/>
                <a:gd name="connsiteX6" fmla="*/ 18109 w 4228094"/>
                <a:gd name="connsiteY6" fmla="*/ 1068877 h 1137038"/>
                <a:gd name="connsiteX7" fmla="*/ 362264 w 4228094"/>
                <a:gd name="connsiteY7" fmla="*/ 366637 h 1137038"/>
                <a:gd name="connsiteX8" fmla="*/ 1386499 w 4228094"/>
                <a:gd name="connsiteY8" fmla="*/ 1522 h 1137038"/>
                <a:gd name="connsiteX9" fmla="*/ 1673074 w 4228094"/>
                <a:gd name="connsiteY9" fmla="*/ 230 h 11370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228094" h="1137038">
                  <a:moveTo>
                    <a:pt x="1673074" y="230"/>
                  </a:moveTo>
                  <a:cubicBezTo>
                    <a:pt x="2346512" y="4287"/>
                    <a:pt x="3048424" y="63583"/>
                    <a:pt x="3676781" y="298555"/>
                  </a:cubicBezTo>
                  <a:cubicBezTo>
                    <a:pt x="3793275" y="342114"/>
                    <a:pt x="3909477" y="384216"/>
                    <a:pt x="4025527" y="425010"/>
                  </a:cubicBezTo>
                  <a:lnTo>
                    <a:pt x="4228094" y="494088"/>
                  </a:lnTo>
                  <a:lnTo>
                    <a:pt x="4228094" y="1137038"/>
                  </a:lnTo>
                  <a:lnTo>
                    <a:pt x="0" y="1137038"/>
                  </a:lnTo>
                  <a:lnTo>
                    <a:pt x="18109" y="1068877"/>
                  </a:lnTo>
                  <a:cubicBezTo>
                    <a:pt x="95047" y="799139"/>
                    <a:pt x="194962" y="542008"/>
                    <a:pt x="362264" y="366637"/>
                  </a:cubicBezTo>
                  <a:cubicBezTo>
                    <a:pt x="622229" y="94062"/>
                    <a:pt x="1015836" y="6565"/>
                    <a:pt x="1386499" y="1522"/>
                  </a:cubicBezTo>
                  <a:cubicBezTo>
                    <a:pt x="1481245" y="198"/>
                    <a:pt x="1576869" y="-349"/>
                    <a:pt x="1673074" y="230"/>
                  </a:cubicBezTo>
                  <a:close/>
                </a:path>
              </a:pathLst>
            </a:custGeom>
            <a:solidFill>
              <a:schemeClr val="accent6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 sz="1500">
                <a:solidFill>
                  <a:schemeClr val="bg1"/>
                </a:solidFill>
                <a:latin typeface="Avenir Next LT Pro" panose="020B0504020202020204" pitchFamily="34" charset="0"/>
              </a:endParaRPr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xmlns="" id="{B18AFE34-D405-4581-A4CC-02072A13274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7153921" y="5829359"/>
              <a:ext cx="5038078" cy="1028642"/>
            </a:xfrm>
            <a:custGeom>
              <a:avLst/>
              <a:gdLst>
                <a:gd name="connsiteX0" fmla="*/ 1576991 w 5038078"/>
                <a:gd name="connsiteY0" fmla="*/ 210 h 1238015"/>
                <a:gd name="connsiteX1" fmla="*/ 3403320 w 5038078"/>
                <a:gd name="connsiteY1" fmla="*/ 272125 h 1238015"/>
                <a:gd name="connsiteX2" fmla="*/ 4672870 w 5038078"/>
                <a:gd name="connsiteY2" fmla="*/ 693604 h 1238015"/>
                <a:gd name="connsiteX3" fmla="*/ 5038078 w 5038078"/>
                <a:gd name="connsiteY3" fmla="*/ 795929 h 1238015"/>
                <a:gd name="connsiteX4" fmla="*/ 5038078 w 5038078"/>
                <a:gd name="connsiteY4" fmla="*/ 1238015 h 1238015"/>
                <a:gd name="connsiteX5" fmla="*/ 0 w 5038078"/>
                <a:gd name="connsiteY5" fmla="*/ 1238015 h 1238015"/>
                <a:gd name="connsiteX6" fmla="*/ 19230 w 5038078"/>
                <a:gd name="connsiteY6" fmla="*/ 1159819 h 1238015"/>
                <a:gd name="connsiteX7" fmla="*/ 382219 w 5038078"/>
                <a:gd name="connsiteY7" fmla="*/ 334180 h 1238015"/>
                <a:gd name="connsiteX8" fmla="*/ 1315784 w 5038078"/>
                <a:gd name="connsiteY8" fmla="*/ 1388 h 1238015"/>
                <a:gd name="connsiteX9" fmla="*/ 1576991 w 5038078"/>
                <a:gd name="connsiteY9" fmla="*/ 210 h 1238015"/>
                <a:gd name="connsiteX0" fmla="*/ 0 w 5129518"/>
                <a:gd name="connsiteY0" fmla="*/ 1237805 h 1329245"/>
                <a:gd name="connsiteX1" fmla="*/ 19230 w 5129518"/>
                <a:gd name="connsiteY1" fmla="*/ 1159609 h 1329245"/>
                <a:gd name="connsiteX2" fmla="*/ 382219 w 5129518"/>
                <a:gd name="connsiteY2" fmla="*/ 333970 h 1329245"/>
                <a:gd name="connsiteX3" fmla="*/ 1315784 w 5129518"/>
                <a:gd name="connsiteY3" fmla="*/ 1178 h 1329245"/>
                <a:gd name="connsiteX4" fmla="*/ 1576991 w 5129518"/>
                <a:gd name="connsiteY4" fmla="*/ 0 h 1329245"/>
                <a:gd name="connsiteX5" fmla="*/ 3403320 w 5129518"/>
                <a:gd name="connsiteY5" fmla="*/ 271915 h 1329245"/>
                <a:gd name="connsiteX6" fmla="*/ 4672870 w 5129518"/>
                <a:gd name="connsiteY6" fmla="*/ 693394 h 1329245"/>
                <a:gd name="connsiteX7" fmla="*/ 5038078 w 5129518"/>
                <a:gd name="connsiteY7" fmla="*/ 795719 h 1329245"/>
                <a:gd name="connsiteX8" fmla="*/ 5129518 w 5129518"/>
                <a:gd name="connsiteY8" fmla="*/ 1329245 h 1329245"/>
                <a:gd name="connsiteX0" fmla="*/ 0 w 5129518"/>
                <a:gd name="connsiteY0" fmla="*/ 1237805 h 1329245"/>
                <a:gd name="connsiteX1" fmla="*/ 19230 w 5129518"/>
                <a:gd name="connsiteY1" fmla="*/ 1159609 h 1329245"/>
                <a:gd name="connsiteX2" fmla="*/ 382219 w 5129518"/>
                <a:gd name="connsiteY2" fmla="*/ 333970 h 1329245"/>
                <a:gd name="connsiteX3" fmla="*/ 1315784 w 5129518"/>
                <a:gd name="connsiteY3" fmla="*/ 1178 h 1329245"/>
                <a:gd name="connsiteX4" fmla="*/ 1576991 w 5129518"/>
                <a:gd name="connsiteY4" fmla="*/ 0 h 1329245"/>
                <a:gd name="connsiteX5" fmla="*/ 3403320 w 5129518"/>
                <a:gd name="connsiteY5" fmla="*/ 271915 h 1329245"/>
                <a:gd name="connsiteX6" fmla="*/ 4672870 w 5129518"/>
                <a:gd name="connsiteY6" fmla="*/ 693394 h 1329245"/>
                <a:gd name="connsiteX7" fmla="*/ 5038078 w 5129518"/>
                <a:gd name="connsiteY7" fmla="*/ 795719 h 1329245"/>
                <a:gd name="connsiteX8" fmla="*/ 5129518 w 5129518"/>
                <a:gd name="connsiteY8" fmla="*/ 1329245 h 1329245"/>
                <a:gd name="connsiteX0" fmla="*/ 0 w 5049689"/>
                <a:gd name="connsiteY0" fmla="*/ 1237805 h 1423588"/>
                <a:gd name="connsiteX1" fmla="*/ 19230 w 5049689"/>
                <a:gd name="connsiteY1" fmla="*/ 1159609 h 1423588"/>
                <a:gd name="connsiteX2" fmla="*/ 382219 w 5049689"/>
                <a:gd name="connsiteY2" fmla="*/ 333970 h 1423588"/>
                <a:gd name="connsiteX3" fmla="*/ 1315784 w 5049689"/>
                <a:gd name="connsiteY3" fmla="*/ 1178 h 1423588"/>
                <a:gd name="connsiteX4" fmla="*/ 1576991 w 5049689"/>
                <a:gd name="connsiteY4" fmla="*/ 0 h 1423588"/>
                <a:gd name="connsiteX5" fmla="*/ 3403320 w 5049689"/>
                <a:gd name="connsiteY5" fmla="*/ 271915 h 1423588"/>
                <a:gd name="connsiteX6" fmla="*/ 4672870 w 5049689"/>
                <a:gd name="connsiteY6" fmla="*/ 693394 h 1423588"/>
                <a:gd name="connsiteX7" fmla="*/ 5038078 w 5049689"/>
                <a:gd name="connsiteY7" fmla="*/ 795719 h 1423588"/>
                <a:gd name="connsiteX8" fmla="*/ 5049689 w 5049689"/>
                <a:gd name="connsiteY8" fmla="*/ 1423588 h 1423588"/>
                <a:gd name="connsiteX0" fmla="*/ 0 w 5038078"/>
                <a:gd name="connsiteY0" fmla="*/ 1237805 h 1237805"/>
                <a:gd name="connsiteX1" fmla="*/ 19230 w 5038078"/>
                <a:gd name="connsiteY1" fmla="*/ 1159609 h 1237805"/>
                <a:gd name="connsiteX2" fmla="*/ 382219 w 5038078"/>
                <a:gd name="connsiteY2" fmla="*/ 333970 h 1237805"/>
                <a:gd name="connsiteX3" fmla="*/ 1315784 w 5038078"/>
                <a:gd name="connsiteY3" fmla="*/ 1178 h 1237805"/>
                <a:gd name="connsiteX4" fmla="*/ 1576991 w 5038078"/>
                <a:gd name="connsiteY4" fmla="*/ 0 h 1237805"/>
                <a:gd name="connsiteX5" fmla="*/ 3403320 w 5038078"/>
                <a:gd name="connsiteY5" fmla="*/ 271915 h 1237805"/>
                <a:gd name="connsiteX6" fmla="*/ 4672870 w 5038078"/>
                <a:gd name="connsiteY6" fmla="*/ 693394 h 1237805"/>
                <a:gd name="connsiteX7" fmla="*/ 5038078 w 5038078"/>
                <a:gd name="connsiteY7" fmla="*/ 795719 h 12378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038078" h="1237805">
                  <a:moveTo>
                    <a:pt x="0" y="1237805"/>
                  </a:moveTo>
                  <a:lnTo>
                    <a:pt x="19230" y="1159609"/>
                  </a:lnTo>
                  <a:cubicBezTo>
                    <a:pt x="96961" y="850027"/>
                    <a:pt x="191605" y="533778"/>
                    <a:pt x="382219" y="333970"/>
                  </a:cubicBezTo>
                  <a:cubicBezTo>
                    <a:pt x="619171" y="85526"/>
                    <a:pt x="977934" y="5774"/>
                    <a:pt x="1315784" y="1178"/>
                  </a:cubicBezTo>
                  <a:lnTo>
                    <a:pt x="1576991" y="0"/>
                  </a:lnTo>
                  <a:cubicBezTo>
                    <a:pt x="2190813" y="3698"/>
                    <a:pt x="2830589" y="57744"/>
                    <a:pt x="3403320" y="271915"/>
                  </a:cubicBezTo>
                  <a:cubicBezTo>
                    <a:pt x="3828046" y="430728"/>
                    <a:pt x="4248519" y="568281"/>
                    <a:pt x="4672870" y="693394"/>
                  </a:cubicBezTo>
                  <a:lnTo>
                    <a:pt x="5038078" y="795719"/>
                  </a:lnTo>
                </a:path>
              </a:pathLst>
            </a:custGeom>
            <a:noFill/>
            <a:ln w="19050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  <a:latin typeface="Avenir Next LT Pro Light"/>
              </a:endParaRPr>
            </a:p>
          </p:txBody>
        </p:sp>
      </p:grpSp>
      <p:sp>
        <p:nvSpPr>
          <p:cNvPr id="4" name="CasellaDiTesto 3">
            <a:extLst>
              <a:ext uri="{FF2B5EF4-FFF2-40B4-BE49-F238E27FC236}">
                <a16:creationId xmlns:a16="http://schemas.microsoft.com/office/drawing/2014/main" xmlns="" id="{304F5371-B7F5-4C67-95DC-1F2429B43251}"/>
              </a:ext>
            </a:extLst>
          </p:cNvPr>
          <p:cNvSpPr txBox="1"/>
          <p:nvPr/>
        </p:nvSpPr>
        <p:spPr>
          <a:xfrm>
            <a:off x="4114800" y="251946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t-IT" dirty="0"/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xmlns="" id="{FF3C75AF-ED0B-406D-9996-5B8B638EFB42}"/>
              </a:ext>
            </a:extLst>
          </p:cNvPr>
          <p:cNvSpPr txBox="1"/>
          <p:nvPr/>
        </p:nvSpPr>
        <p:spPr>
          <a:xfrm>
            <a:off x="2383277" y="237329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t-IT" dirty="0"/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xmlns="" id="{4E5D3D44-6D85-41A1-B3CA-A243C8E0FD89}"/>
              </a:ext>
            </a:extLst>
          </p:cNvPr>
          <p:cNvSpPr txBox="1"/>
          <p:nvPr/>
        </p:nvSpPr>
        <p:spPr>
          <a:xfrm>
            <a:off x="247837" y="159397"/>
            <a:ext cx="1620957" cy="338554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it-IT" sz="1600" dirty="0"/>
              <a:t>2° SEMESTRE:</a:t>
            </a:r>
          </a:p>
        </p:txBody>
      </p:sp>
      <p:graphicFrame>
        <p:nvGraphicFramePr>
          <p:cNvPr id="2" name="Tabella 1">
            <a:extLst>
              <a:ext uri="{FF2B5EF4-FFF2-40B4-BE49-F238E27FC236}">
                <a16:creationId xmlns:a16="http://schemas.microsoft.com/office/drawing/2014/main" xmlns="" id="{FE473953-DD94-4131-93D7-419359EBD3CD}"/>
              </a:ext>
            </a:extLst>
          </p:cNvPr>
          <p:cNvGraphicFramePr>
            <a:graphicFrameLocks noGrp="1"/>
          </p:cNvGraphicFramePr>
          <p:nvPr/>
        </p:nvGraphicFramePr>
        <p:xfrm>
          <a:off x="1447765" y="2196101"/>
          <a:ext cx="3938531" cy="1778612"/>
        </p:xfrm>
        <a:graphic>
          <a:graphicData uri="http://schemas.openxmlformats.org/drawingml/2006/table">
            <a:tbl>
              <a:tblPr>
                <a:tableStyleId>{8A107856-5554-42FB-B03E-39F5DBC370BA}</a:tableStyleId>
              </a:tblPr>
              <a:tblGrid>
                <a:gridCol w="1825278">
                  <a:extLst>
                    <a:ext uri="{9D8B030D-6E8A-4147-A177-3AD203B41FA5}">
                      <a16:colId xmlns:a16="http://schemas.microsoft.com/office/drawing/2014/main" xmlns="" val="2796320148"/>
                    </a:ext>
                  </a:extLst>
                </a:gridCol>
                <a:gridCol w="2113253">
                  <a:extLst>
                    <a:ext uri="{9D8B030D-6E8A-4147-A177-3AD203B41FA5}">
                      <a16:colId xmlns:a16="http://schemas.microsoft.com/office/drawing/2014/main" xmlns="" val="1702455673"/>
                    </a:ext>
                  </a:extLst>
                </a:gridCol>
              </a:tblGrid>
              <a:tr h="243429">
                <a:tc>
                  <a:txBody>
                    <a:bodyPr/>
                    <a:lstStyle/>
                    <a:p>
                      <a:pPr rtl="0" fontAlgn="ctr"/>
                      <a:r>
                        <a:rPr lang="it-IT" sz="1400" b="1" dirty="0">
                          <a:effectLst/>
                        </a:rPr>
                        <a:t>Processo</a:t>
                      </a:r>
                      <a:endParaRPr lang="it-IT" sz="1400" b="1" dirty="0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17621" marR="17621" marT="0" marB="0" anchor="ctr"/>
                </a:tc>
                <a:tc>
                  <a:txBody>
                    <a:bodyPr/>
                    <a:lstStyle/>
                    <a:p>
                      <a:pPr rtl="0" fontAlgn="ctr"/>
                      <a:r>
                        <a:rPr lang="it-IT" sz="1400" b="1" dirty="0">
                          <a:effectLst/>
                        </a:rPr>
                        <a:t>Gruppo</a:t>
                      </a:r>
                      <a:endParaRPr lang="it-IT" sz="1400" b="1" dirty="0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17621" marR="17621" marT="0" marB="0" anchor="ctr"/>
                </a:tc>
                <a:extLst>
                  <a:ext uri="{0D108BD9-81ED-4DB2-BD59-A6C34878D82A}">
                    <a16:rowId xmlns:a16="http://schemas.microsoft.com/office/drawing/2014/main" xmlns="" val="1531843270"/>
                  </a:ext>
                </a:extLst>
              </a:tr>
              <a:tr h="478125">
                <a:tc>
                  <a:txBody>
                    <a:bodyPr/>
                    <a:lstStyle/>
                    <a:p>
                      <a:pPr rtl="0" fontAlgn="ctr"/>
                      <a:r>
                        <a:rPr lang="it-IT" sz="1200" b="0" dirty="0">
                          <a:effectLst/>
                        </a:rPr>
                        <a:t>Missioni </a:t>
                      </a:r>
                      <a:endParaRPr lang="it-IT" sz="1200" b="0" dirty="0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17621" marR="17621" marT="0" marB="0" anchor="ctr"/>
                </a:tc>
                <a:tc>
                  <a:txBody>
                    <a:bodyPr/>
                    <a:lstStyle/>
                    <a:p>
                      <a:pPr rtl="0" fontAlgn="ctr"/>
                      <a:r>
                        <a:rPr lang="it-IT" sz="1200" b="0" dirty="0">
                          <a:effectLst/>
                        </a:rPr>
                        <a:t>R. Bonucci</a:t>
                      </a:r>
                      <a:r>
                        <a:rPr lang="it-IT" sz="1200" b="0" baseline="0" dirty="0">
                          <a:effectLst/>
                        </a:rPr>
                        <a:t> – F. </a:t>
                      </a:r>
                      <a:r>
                        <a:rPr lang="it-IT" sz="1200" b="0" dirty="0" err="1">
                          <a:effectLst/>
                        </a:rPr>
                        <a:t>Braschi</a:t>
                      </a:r>
                      <a:r>
                        <a:rPr lang="it-IT" sz="1200" b="0" dirty="0">
                          <a:effectLst/>
                        </a:rPr>
                        <a:t> – V. </a:t>
                      </a:r>
                      <a:r>
                        <a:rPr lang="it-IT" sz="1200" b="0" dirty="0" err="1">
                          <a:effectLst/>
                        </a:rPr>
                        <a:t>Turatto</a:t>
                      </a:r>
                      <a:endParaRPr lang="it-IT" sz="1200" b="0" dirty="0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17621" marR="17621" marT="0" marB="0" anchor="ctr"/>
                </a:tc>
                <a:extLst>
                  <a:ext uri="{0D108BD9-81ED-4DB2-BD59-A6C34878D82A}">
                    <a16:rowId xmlns:a16="http://schemas.microsoft.com/office/drawing/2014/main" xmlns="" val="4167142791"/>
                  </a:ext>
                </a:extLst>
              </a:tr>
              <a:tr h="440679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it-IT" sz="12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Fondo Economale</a:t>
                      </a:r>
                    </a:p>
                  </a:txBody>
                  <a:tcPr marL="17621" marR="17621" marT="0" marB="0" anchor="ctr"/>
                </a:tc>
                <a:tc>
                  <a:txBody>
                    <a:bodyPr/>
                    <a:lstStyle/>
                    <a:p>
                      <a:pPr rtl="0" fontAlgn="ctr"/>
                      <a:r>
                        <a:rPr lang="it-IT" sz="1200" b="0" dirty="0">
                          <a:effectLst/>
                        </a:rPr>
                        <a:t>R. Bonucci</a:t>
                      </a:r>
                      <a:r>
                        <a:rPr lang="it-IT" sz="1200" b="0" baseline="0" dirty="0">
                          <a:effectLst/>
                        </a:rPr>
                        <a:t> - L. </a:t>
                      </a:r>
                      <a:r>
                        <a:rPr lang="it-IT" sz="1200" b="0" dirty="0">
                          <a:effectLst/>
                        </a:rPr>
                        <a:t>Sarteanesi</a:t>
                      </a:r>
                      <a:endParaRPr lang="it-IT" sz="1200" b="0" dirty="0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17621" marR="17621" marT="0" marB="0" anchor="ctr"/>
                </a:tc>
                <a:extLst>
                  <a:ext uri="{0D108BD9-81ED-4DB2-BD59-A6C34878D82A}">
                    <a16:rowId xmlns:a16="http://schemas.microsoft.com/office/drawing/2014/main" xmlns="" val="3857351267"/>
                  </a:ext>
                </a:extLst>
              </a:tr>
              <a:tr h="616379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it-IT" sz="12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Borse e assegni di ricerca</a:t>
                      </a:r>
                    </a:p>
                  </a:txBody>
                  <a:tcPr marL="17621" marR="17621" marT="0" marB="0" anchor="ctr"/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it-IT" sz="12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L. </a:t>
                      </a:r>
                      <a:r>
                        <a:rPr lang="it-IT" sz="12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Collini</a:t>
                      </a:r>
                      <a:r>
                        <a:rPr lang="it-IT" sz="12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– R. Rossi</a:t>
                      </a:r>
                    </a:p>
                  </a:txBody>
                  <a:tcPr marL="17621" marR="17621" marT="0" marB="0" anchor="ctr"/>
                </a:tc>
                <a:extLst>
                  <a:ext uri="{0D108BD9-81ED-4DB2-BD59-A6C34878D82A}">
                    <a16:rowId xmlns:a16="http://schemas.microsoft.com/office/drawing/2014/main" xmlns="" val="3608041565"/>
                  </a:ext>
                </a:extLst>
              </a:tr>
            </a:tbl>
          </a:graphicData>
        </a:graphic>
      </p:graphicFrame>
      <p:sp>
        <p:nvSpPr>
          <p:cNvPr id="9" name="CasellaDiTesto 8">
            <a:extLst>
              <a:ext uri="{FF2B5EF4-FFF2-40B4-BE49-F238E27FC236}">
                <a16:creationId xmlns:a16="http://schemas.microsoft.com/office/drawing/2014/main" xmlns="" id="{F7179510-F514-4E6A-BAEE-AAE8836DC78A}"/>
              </a:ext>
            </a:extLst>
          </p:cNvPr>
          <p:cNvSpPr txBox="1"/>
          <p:nvPr/>
        </p:nvSpPr>
        <p:spPr>
          <a:xfrm>
            <a:off x="147308" y="738795"/>
            <a:ext cx="1876831" cy="1200329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/>
              <a:t>1. sviluppo del progetto per le azioni a medio termine</a:t>
            </a:r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xmlns="" id="{C24F322E-4FC4-44F2-A5D9-40E60497DA23}"/>
              </a:ext>
            </a:extLst>
          </p:cNvPr>
          <p:cNvSpPr txBox="1"/>
          <p:nvPr/>
        </p:nvSpPr>
        <p:spPr>
          <a:xfrm>
            <a:off x="4542036" y="237640"/>
            <a:ext cx="3107928" cy="369332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/>
              <a:t>2: Attivate mail di funzione:</a:t>
            </a:r>
            <a:endParaRPr lang="it-IT" sz="1600" dirty="0">
              <a:latin typeface="Calibri" panose="020F0502020204030204" pitchFamily="34" charset="0"/>
            </a:endParaRPr>
          </a:p>
        </p:txBody>
      </p:sp>
      <p:cxnSp>
        <p:nvCxnSpPr>
          <p:cNvPr id="21" name="Connettore a gomito 20">
            <a:extLst>
              <a:ext uri="{FF2B5EF4-FFF2-40B4-BE49-F238E27FC236}">
                <a16:creationId xmlns:a16="http://schemas.microsoft.com/office/drawing/2014/main" xmlns="" id="{A5321FC6-50D6-461E-A13A-BBE38E46F45F}"/>
              </a:ext>
            </a:extLst>
          </p:cNvPr>
          <p:cNvCxnSpPr>
            <a:cxnSpLocks/>
          </p:cNvCxnSpPr>
          <p:nvPr/>
        </p:nvCxnSpPr>
        <p:spPr>
          <a:xfrm rot="16200000" flipH="1">
            <a:off x="504282" y="1846314"/>
            <a:ext cx="713074" cy="1026856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egnaposto numero diapositiva 7">
            <a:extLst>
              <a:ext uri="{FF2B5EF4-FFF2-40B4-BE49-F238E27FC236}">
                <a16:creationId xmlns:a16="http://schemas.microsoft.com/office/drawing/2014/main" xmlns="" id="{41D639A9-F050-4815-B453-71EF8A6D4D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4</a:t>
            </a:fld>
            <a:endParaRPr lang="en-US"/>
          </a:p>
        </p:txBody>
      </p:sp>
      <p:cxnSp>
        <p:nvCxnSpPr>
          <p:cNvPr id="27" name="Connettore a gomito 20">
            <a:extLst>
              <a:ext uri="{FF2B5EF4-FFF2-40B4-BE49-F238E27FC236}">
                <a16:creationId xmlns:a16="http://schemas.microsoft.com/office/drawing/2014/main" xmlns="" id="{A5321FC6-50D6-461E-A13A-BBE38E46F45F}"/>
              </a:ext>
            </a:extLst>
          </p:cNvPr>
          <p:cNvCxnSpPr>
            <a:cxnSpLocks/>
          </p:cNvCxnSpPr>
          <p:nvPr/>
        </p:nvCxnSpPr>
        <p:spPr>
          <a:xfrm>
            <a:off x="5476618" y="905088"/>
            <a:ext cx="632614" cy="600164"/>
          </a:xfrm>
          <a:prstGeom prst="bentConnector3">
            <a:avLst>
              <a:gd name="adj1" fmla="val -2311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CasellaDiTesto 29">
            <a:extLst>
              <a:ext uri="{FF2B5EF4-FFF2-40B4-BE49-F238E27FC236}">
                <a16:creationId xmlns:a16="http://schemas.microsoft.com/office/drawing/2014/main" xmlns="" id="{F7179510-F514-4E6A-BAEE-AAE8836DC78A}"/>
              </a:ext>
            </a:extLst>
          </p:cNvPr>
          <p:cNvSpPr txBox="1"/>
          <p:nvPr/>
        </p:nvSpPr>
        <p:spPr>
          <a:xfrm>
            <a:off x="6299693" y="1237721"/>
            <a:ext cx="3716300" cy="923330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it-IT" dirty="0">
                <a:solidFill>
                  <a:schemeClr val="bg1"/>
                </a:solidFill>
              </a:rPr>
              <a:t>dief_dicea@trasf_tecnol.unifi.it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it-IT" dirty="0">
                <a:solidFill>
                  <a:schemeClr val="bg1"/>
                </a:solidFill>
              </a:rPr>
              <a:t>dief_dicea@ricerca.unifi.it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it-IT" dirty="0">
                <a:solidFill>
                  <a:schemeClr val="bg1"/>
                </a:solidFill>
              </a:rPr>
              <a:t>dief_dicea@internaz.unifi.it</a:t>
            </a:r>
          </a:p>
        </p:txBody>
      </p:sp>
      <p:sp>
        <p:nvSpPr>
          <p:cNvPr id="31" name="CasellaDiTesto 30">
            <a:extLst>
              <a:ext uri="{FF2B5EF4-FFF2-40B4-BE49-F238E27FC236}">
                <a16:creationId xmlns:a16="http://schemas.microsoft.com/office/drawing/2014/main" xmlns="" id="{F7179510-F514-4E6A-BAEE-AAE8836DC78A}"/>
              </a:ext>
            </a:extLst>
          </p:cNvPr>
          <p:cNvSpPr txBox="1"/>
          <p:nvPr/>
        </p:nvSpPr>
        <p:spPr>
          <a:xfrm>
            <a:off x="6933088" y="2840461"/>
            <a:ext cx="3110460" cy="1477328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/>
              <a:t>3. Aggiornamento pagine coordinamento sui siti DICEA e DIEF e «come fare per…» sulla pagina del sito del DICEA </a:t>
            </a:r>
            <a:endParaRPr lang="it-IT" b="1" dirty="0"/>
          </a:p>
        </p:txBody>
      </p:sp>
      <p:cxnSp>
        <p:nvCxnSpPr>
          <p:cNvPr id="32" name="Connettore a gomito 20">
            <a:extLst>
              <a:ext uri="{FF2B5EF4-FFF2-40B4-BE49-F238E27FC236}">
                <a16:creationId xmlns:a16="http://schemas.microsoft.com/office/drawing/2014/main" xmlns="" id="{A5321FC6-50D6-461E-A13A-BBE38E46F45F}"/>
              </a:ext>
            </a:extLst>
          </p:cNvPr>
          <p:cNvCxnSpPr>
            <a:cxnSpLocks/>
          </p:cNvCxnSpPr>
          <p:nvPr/>
        </p:nvCxnSpPr>
        <p:spPr>
          <a:xfrm rot="16200000" flipH="1">
            <a:off x="9680906" y="4006685"/>
            <a:ext cx="1201690" cy="476406"/>
          </a:xfrm>
          <a:prstGeom prst="bentConnector3">
            <a:avLst>
              <a:gd name="adj1" fmla="val -2903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CasellaDiTesto 32">
            <a:extLst>
              <a:ext uri="{FF2B5EF4-FFF2-40B4-BE49-F238E27FC236}">
                <a16:creationId xmlns:a16="http://schemas.microsoft.com/office/drawing/2014/main" xmlns="" id="{F7179510-F514-4E6A-BAEE-AAE8836DC78A}"/>
              </a:ext>
            </a:extLst>
          </p:cNvPr>
          <p:cNvSpPr txBox="1"/>
          <p:nvPr/>
        </p:nvSpPr>
        <p:spPr>
          <a:xfrm>
            <a:off x="6676845" y="4902469"/>
            <a:ext cx="4430401" cy="1138773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it-IT" sz="1400" dirty="0">
                <a:solidFill>
                  <a:schemeClr val="bg1"/>
                </a:solidFill>
              </a:rPr>
              <a:t>https://www.dicea.unifi.it/vp-708-coordinamento-dicea-dief.html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it-IT" sz="1400" dirty="0">
                <a:solidFill>
                  <a:schemeClr val="bg1"/>
                </a:solidFill>
              </a:rPr>
              <a:t>https://www.dief.unifi.it/vp-493-coordinamento-dief-dicea.html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it-IT" sz="1200" dirty="0">
              <a:solidFill>
                <a:schemeClr val="bg1"/>
              </a:solidFill>
            </a:endParaRPr>
          </a:p>
        </p:txBody>
      </p:sp>
      <p:sp>
        <p:nvSpPr>
          <p:cNvPr id="48" name="CasellaDiTesto 47">
            <a:extLst>
              <a:ext uri="{FF2B5EF4-FFF2-40B4-BE49-F238E27FC236}">
                <a16:creationId xmlns:a16="http://schemas.microsoft.com/office/drawing/2014/main" xmlns="" id="{F7179510-F514-4E6A-BAEE-AAE8836DC78A}"/>
              </a:ext>
            </a:extLst>
          </p:cNvPr>
          <p:cNvSpPr txBox="1"/>
          <p:nvPr/>
        </p:nvSpPr>
        <p:spPr>
          <a:xfrm>
            <a:off x="224246" y="4537722"/>
            <a:ext cx="1371363" cy="646331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/>
              <a:t>4. Gestione presenze</a:t>
            </a:r>
          </a:p>
        </p:txBody>
      </p:sp>
      <p:cxnSp>
        <p:nvCxnSpPr>
          <p:cNvPr id="49" name="Connettore a gomito 20">
            <a:extLst>
              <a:ext uri="{FF2B5EF4-FFF2-40B4-BE49-F238E27FC236}">
                <a16:creationId xmlns:a16="http://schemas.microsoft.com/office/drawing/2014/main" xmlns="" id="{A5321FC6-50D6-461E-A13A-BBE38E46F45F}"/>
              </a:ext>
            </a:extLst>
          </p:cNvPr>
          <p:cNvCxnSpPr>
            <a:cxnSpLocks/>
          </p:cNvCxnSpPr>
          <p:nvPr/>
        </p:nvCxnSpPr>
        <p:spPr>
          <a:xfrm>
            <a:off x="1637655" y="4859352"/>
            <a:ext cx="1183694" cy="421139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CasellaDiTesto 50">
            <a:extLst>
              <a:ext uri="{FF2B5EF4-FFF2-40B4-BE49-F238E27FC236}">
                <a16:creationId xmlns:a16="http://schemas.microsoft.com/office/drawing/2014/main" xmlns="" id="{F7179510-F514-4E6A-BAEE-AAE8836DC78A}"/>
              </a:ext>
            </a:extLst>
          </p:cNvPr>
          <p:cNvSpPr txBox="1"/>
          <p:nvPr/>
        </p:nvSpPr>
        <p:spPr>
          <a:xfrm>
            <a:off x="2909851" y="4776736"/>
            <a:ext cx="2476445" cy="830997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it-IT" sz="1200" dirty="0">
                <a:solidFill>
                  <a:schemeClr val="bg1"/>
                </a:solidFill>
              </a:rPr>
              <a:t>Delega alla Dott.ssa Silvia Urbani da gennaio 2022 con supporto operativo di L. Sarteanesi e B. </a:t>
            </a:r>
            <a:r>
              <a:rPr lang="it-IT" sz="1200" dirty="0" err="1">
                <a:solidFill>
                  <a:schemeClr val="bg1"/>
                </a:solidFill>
              </a:rPr>
              <a:t>Novigno</a:t>
            </a:r>
            <a:endParaRPr lang="it-IT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7084523"/>
      </p:ext>
    </p:extLst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96A8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Freeform: Shape 23">
            <a:extLst>
              <a:ext uri="{FF2B5EF4-FFF2-40B4-BE49-F238E27FC236}">
                <a16:creationId xmlns:a16="http://schemas.microsoft.com/office/drawing/2014/main" xmlns="" id="{A6EF5A53-0A64-4CA5-B9C7-1CB97CB5CF1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8157843" y="6244836"/>
            <a:ext cx="4034156" cy="613164"/>
          </a:xfrm>
          <a:custGeom>
            <a:avLst/>
            <a:gdLst>
              <a:gd name="connsiteX0" fmla="*/ 1479137 w 4034156"/>
              <a:gd name="connsiteY0" fmla="*/ 230 h 613164"/>
              <a:gd name="connsiteX1" fmla="*/ 3482844 w 4034156"/>
              <a:gd name="connsiteY1" fmla="*/ 298555 h 613164"/>
              <a:gd name="connsiteX2" fmla="*/ 3831590 w 4034156"/>
              <a:gd name="connsiteY2" fmla="*/ 425010 h 613164"/>
              <a:gd name="connsiteX3" fmla="*/ 4034156 w 4034156"/>
              <a:gd name="connsiteY3" fmla="*/ 494088 h 613164"/>
              <a:gd name="connsiteX4" fmla="*/ 4034156 w 4034156"/>
              <a:gd name="connsiteY4" fmla="*/ 613164 h 613164"/>
              <a:gd name="connsiteX5" fmla="*/ 0 w 4034156"/>
              <a:gd name="connsiteY5" fmla="*/ 613164 h 613164"/>
              <a:gd name="connsiteX6" fmla="*/ 54792 w 4034156"/>
              <a:gd name="connsiteY6" fmla="*/ 512415 h 613164"/>
              <a:gd name="connsiteX7" fmla="*/ 168327 w 4034156"/>
              <a:gd name="connsiteY7" fmla="*/ 366637 h 613164"/>
              <a:gd name="connsiteX8" fmla="*/ 1192562 w 4034156"/>
              <a:gd name="connsiteY8" fmla="*/ 1522 h 613164"/>
              <a:gd name="connsiteX9" fmla="*/ 1479137 w 4034156"/>
              <a:gd name="connsiteY9" fmla="*/ 230 h 6131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034156" h="613164">
                <a:moveTo>
                  <a:pt x="1479137" y="230"/>
                </a:moveTo>
                <a:cubicBezTo>
                  <a:pt x="2152575" y="4287"/>
                  <a:pt x="2854487" y="63583"/>
                  <a:pt x="3482844" y="298555"/>
                </a:cubicBezTo>
                <a:cubicBezTo>
                  <a:pt x="3599338" y="342114"/>
                  <a:pt x="3715540" y="384216"/>
                  <a:pt x="3831590" y="425010"/>
                </a:cubicBezTo>
                <a:lnTo>
                  <a:pt x="4034156" y="494088"/>
                </a:lnTo>
                <a:lnTo>
                  <a:pt x="4034156" y="613164"/>
                </a:lnTo>
                <a:lnTo>
                  <a:pt x="0" y="613164"/>
                </a:lnTo>
                <a:lnTo>
                  <a:pt x="54792" y="512415"/>
                </a:lnTo>
                <a:cubicBezTo>
                  <a:pt x="88888" y="459433"/>
                  <a:pt x="126502" y="410480"/>
                  <a:pt x="168327" y="366637"/>
                </a:cubicBezTo>
                <a:cubicBezTo>
                  <a:pt x="428292" y="94062"/>
                  <a:pt x="821899" y="6565"/>
                  <a:pt x="1192562" y="1522"/>
                </a:cubicBezTo>
                <a:cubicBezTo>
                  <a:pt x="1287308" y="198"/>
                  <a:pt x="1382932" y="-349"/>
                  <a:pt x="1479137" y="23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5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 panose="020B0504020202020204" pitchFamily="34" charset="0"/>
              <a:ea typeface="+mn-ea"/>
              <a:cs typeface="+mn-cs"/>
            </a:endParaRPr>
          </a:p>
        </p:txBody>
      </p:sp>
      <p:sp>
        <p:nvSpPr>
          <p:cNvPr id="39" name="Freeform: Shape 25">
            <a:extLst>
              <a:ext uri="{FF2B5EF4-FFF2-40B4-BE49-F238E27FC236}">
                <a16:creationId xmlns:a16="http://schemas.microsoft.com/office/drawing/2014/main" xmlns="" id="{34ABFBEA-4EB0-4D02-A2C0-1733CD3D6F1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" y="688126"/>
            <a:ext cx="448491" cy="1634252"/>
          </a:xfrm>
          <a:custGeom>
            <a:avLst/>
            <a:gdLst>
              <a:gd name="connsiteX0" fmla="*/ 0 w 448491"/>
              <a:gd name="connsiteY0" fmla="*/ 0 h 1634252"/>
              <a:gd name="connsiteX1" fmla="*/ 12983 w 448491"/>
              <a:gd name="connsiteY1" fmla="*/ 10508 h 1634252"/>
              <a:gd name="connsiteX2" fmla="*/ 441611 w 448491"/>
              <a:gd name="connsiteY2" fmla="*/ 863751 h 1634252"/>
              <a:gd name="connsiteX3" fmla="*/ 251011 w 448491"/>
              <a:gd name="connsiteY3" fmla="*/ 1302895 h 1634252"/>
              <a:gd name="connsiteX4" fmla="*/ 74605 w 448491"/>
              <a:gd name="connsiteY4" fmla="*/ 1543249 h 1634252"/>
              <a:gd name="connsiteX5" fmla="*/ 0 w 448491"/>
              <a:gd name="connsiteY5" fmla="*/ 1634252 h 16342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8491" h="1634252">
                <a:moveTo>
                  <a:pt x="0" y="0"/>
                </a:moveTo>
                <a:lnTo>
                  <a:pt x="12983" y="10508"/>
                </a:lnTo>
                <a:cubicBezTo>
                  <a:pt x="278410" y="241022"/>
                  <a:pt x="489787" y="530267"/>
                  <a:pt x="441611" y="863751"/>
                </a:cubicBezTo>
                <a:cubicBezTo>
                  <a:pt x="418542" y="1022632"/>
                  <a:pt x="337007" y="1166302"/>
                  <a:pt x="251011" y="1302895"/>
                </a:cubicBezTo>
                <a:cubicBezTo>
                  <a:pt x="215138" y="1359902"/>
                  <a:pt x="154723" y="1442480"/>
                  <a:pt x="74605" y="1543249"/>
                </a:cubicBezTo>
                <a:lnTo>
                  <a:pt x="0" y="1634252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900">
              <a:solidFill>
                <a:prstClr val="white"/>
              </a:solidFill>
              <a:latin typeface="Avenir Next LT Pro" panose="020B0504020202020204" pitchFamily="34" charset="0"/>
            </a:endParaRPr>
          </a:p>
        </p:txBody>
      </p:sp>
      <p:sp>
        <p:nvSpPr>
          <p:cNvPr id="40" name="Freeform: Shape 27">
            <a:extLst>
              <a:ext uri="{FF2B5EF4-FFF2-40B4-BE49-F238E27FC236}">
                <a16:creationId xmlns:a16="http://schemas.microsoft.com/office/drawing/2014/main" xmlns="" id="{19E083F6-57F4-487B-A766-EA0462B1EED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7309459" y="6144069"/>
            <a:ext cx="4418271" cy="718159"/>
          </a:xfrm>
          <a:custGeom>
            <a:avLst/>
            <a:gdLst>
              <a:gd name="connsiteX0" fmla="*/ 1421452 w 4590626"/>
              <a:gd name="connsiteY0" fmla="*/ 0 h 713930"/>
              <a:gd name="connsiteX1" fmla="*/ 3247781 w 4590626"/>
              <a:gd name="connsiteY1" fmla="*/ 271915 h 713930"/>
              <a:gd name="connsiteX2" fmla="*/ 4517331 w 4590626"/>
              <a:gd name="connsiteY2" fmla="*/ 693394 h 713930"/>
              <a:gd name="connsiteX3" fmla="*/ 4590626 w 4590626"/>
              <a:gd name="connsiteY3" fmla="*/ 713930 h 713930"/>
              <a:gd name="connsiteX4" fmla="*/ 0 w 4590626"/>
              <a:gd name="connsiteY4" fmla="*/ 713930 h 713930"/>
              <a:gd name="connsiteX5" fmla="*/ 2854 w 4590626"/>
              <a:gd name="connsiteY5" fmla="*/ 705624 h 713930"/>
              <a:gd name="connsiteX6" fmla="*/ 226680 w 4590626"/>
              <a:gd name="connsiteY6" fmla="*/ 333970 h 713930"/>
              <a:gd name="connsiteX7" fmla="*/ 1160245 w 4590626"/>
              <a:gd name="connsiteY7" fmla="*/ 1178 h 713930"/>
              <a:gd name="connsiteX8" fmla="*/ 1421452 w 4590626"/>
              <a:gd name="connsiteY8" fmla="*/ 0 h 713930"/>
              <a:gd name="connsiteX0" fmla="*/ 1421452 w 4517331"/>
              <a:gd name="connsiteY0" fmla="*/ 0 h 713930"/>
              <a:gd name="connsiteX1" fmla="*/ 3247781 w 4517331"/>
              <a:gd name="connsiteY1" fmla="*/ 271915 h 713930"/>
              <a:gd name="connsiteX2" fmla="*/ 4517331 w 4517331"/>
              <a:gd name="connsiteY2" fmla="*/ 693394 h 713930"/>
              <a:gd name="connsiteX3" fmla="*/ 0 w 4517331"/>
              <a:gd name="connsiteY3" fmla="*/ 713930 h 713930"/>
              <a:gd name="connsiteX4" fmla="*/ 2854 w 4517331"/>
              <a:gd name="connsiteY4" fmla="*/ 705624 h 713930"/>
              <a:gd name="connsiteX5" fmla="*/ 226680 w 4517331"/>
              <a:gd name="connsiteY5" fmla="*/ 333970 h 713930"/>
              <a:gd name="connsiteX6" fmla="*/ 1160245 w 4517331"/>
              <a:gd name="connsiteY6" fmla="*/ 1178 h 713930"/>
              <a:gd name="connsiteX7" fmla="*/ 1421452 w 4517331"/>
              <a:gd name="connsiteY7" fmla="*/ 0 h 713930"/>
              <a:gd name="connsiteX0" fmla="*/ 0 w 4608771"/>
              <a:gd name="connsiteY0" fmla="*/ 713930 h 784834"/>
              <a:gd name="connsiteX1" fmla="*/ 2854 w 4608771"/>
              <a:gd name="connsiteY1" fmla="*/ 705624 h 784834"/>
              <a:gd name="connsiteX2" fmla="*/ 226680 w 4608771"/>
              <a:gd name="connsiteY2" fmla="*/ 333970 h 784834"/>
              <a:gd name="connsiteX3" fmla="*/ 1160245 w 4608771"/>
              <a:gd name="connsiteY3" fmla="*/ 1178 h 784834"/>
              <a:gd name="connsiteX4" fmla="*/ 1421452 w 4608771"/>
              <a:gd name="connsiteY4" fmla="*/ 0 h 784834"/>
              <a:gd name="connsiteX5" fmla="*/ 3247781 w 4608771"/>
              <a:gd name="connsiteY5" fmla="*/ 271915 h 784834"/>
              <a:gd name="connsiteX6" fmla="*/ 4608771 w 4608771"/>
              <a:gd name="connsiteY6" fmla="*/ 784834 h 784834"/>
              <a:gd name="connsiteX0" fmla="*/ 0 w 4418271"/>
              <a:gd name="connsiteY0" fmla="*/ 713930 h 718159"/>
              <a:gd name="connsiteX1" fmla="*/ 2854 w 4418271"/>
              <a:gd name="connsiteY1" fmla="*/ 705624 h 718159"/>
              <a:gd name="connsiteX2" fmla="*/ 226680 w 4418271"/>
              <a:gd name="connsiteY2" fmla="*/ 333970 h 718159"/>
              <a:gd name="connsiteX3" fmla="*/ 1160245 w 4418271"/>
              <a:gd name="connsiteY3" fmla="*/ 1178 h 718159"/>
              <a:gd name="connsiteX4" fmla="*/ 1421452 w 4418271"/>
              <a:gd name="connsiteY4" fmla="*/ 0 h 718159"/>
              <a:gd name="connsiteX5" fmla="*/ 3247781 w 4418271"/>
              <a:gd name="connsiteY5" fmla="*/ 271915 h 718159"/>
              <a:gd name="connsiteX6" fmla="*/ 4418271 w 4418271"/>
              <a:gd name="connsiteY6" fmla="*/ 718159 h 7181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18271" h="718159">
                <a:moveTo>
                  <a:pt x="0" y="713930"/>
                </a:moveTo>
                <a:lnTo>
                  <a:pt x="2854" y="705624"/>
                </a:lnTo>
                <a:cubicBezTo>
                  <a:pt x="60059" y="562888"/>
                  <a:pt x="131373" y="433874"/>
                  <a:pt x="226680" y="333970"/>
                </a:cubicBezTo>
                <a:cubicBezTo>
                  <a:pt x="463632" y="85526"/>
                  <a:pt x="822395" y="5774"/>
                  <a:pt x="1160245" y="1178"/>
                </a:cubicBezTo>
                <a:lnTo>
                  <a:pt x="1421452" y="0"/>
                </a:lnTo>
                <a:cubicBezTo>
                  <a:pt x="2035274" y="3698"/>
                  <a:pt x="2748311" y="152222"/>
                  <a:pt x="3247781" y="271915"/>
                </a:cubicBezTo>
                <a:cubicBezTo>
                  <a:pt x="3747251" y="391608"/>
                  <a:pt x="3902480" y="501606"/>
                  <a:pt x="4418271" y="718159"/>
                </a:cubicBezTo>
              </a:path>
            </a:pathLst>
          </a:cu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 Light"/>
              <a:ea typeface="+mn-ea"/>
              <a:cs typeface="+mn-cs"/>
            </a:endParaRPr>
          </a:p>
        </p:txBody>
      </p:sp>
      <p:sp useBgFill="1">
        <p:nvSpPr>
          <p:cNvPr id="41" name="Rectangle 29">
            <a:extLst>
              <a:ext uri="{FF2B5EF4-FFF2-40B4-BE49-F238E27FC236}">
                <a16:creationId xmlns:a16="http://schemas.microsoft.com/office/drawing/2014/main" xmlns="" id="{7A18C9FB-EC4C-4DAE-8F7D-C6E5AF60795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55864B54-E23E-4350-998C-2EA6B9A7DE94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762000" y="4083733"/>
            <a:ext cx="3810000" cy="1524000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buNone/>
            </a:pPr>
            <a:r>
              <a:rPr lang="en-US" sz="2400" b="0" kern="1200">
                <a:solidFill>
                  <a:schemeClr val="tx1">
                    <a:alpha val="70000"/>
                  </a:schemeClr>
                </a:solidFill>
                <a:effectLst/>
                <a:latin typeface="+mn-lt"/>
                <a:ea typeface="+mn-ea"/>
                <a:cs typeface="+mn-cs"/>
              </a:rPr>
              <a:t/>
            </a:r>
            <a:br>
              <a:rPr lang="en-US" sz="2400" b="0" kern="1200">
                <a:solidFill>
                  <a:schemeClr val="tx1">
                    <a:alpha val="70000"/>
                  </a:schemeClr>
                </a:solidFill>
                <a:effectLst/>
                <a:latin typeface="+mn-lt"/>
                <a:ea typeface="+mn-ea"/>
                <a:cs typeface="+mn-cs"/>
              </a:rPr>
            </a:br>
            <a:endParaRPr lang="en-US" sz="2400" kern="1200">
              <a:solidFill>
                <a:schemeClr val="tx1">
                  <a:alpha val="70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xmlns="" id="{A90EB1ED-CF74-44C2-853E-6177E160AB3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16200000" flipH="1">
            <a:off x="10653162" y="-776838"/>
            <a:ext cx="762001" cy="2315675"/>
          </a:xfrm>
          <a:custGeom>
            <a:avLst/>
            <a:gdLst>
              <a:gd name="connsiteX0" fmla="*/ 0 w 1085312"/>
              <a:gd name="connsiteY0" fmla="*/ 2315675 h 2315675"/>
              <a:gd name="connsiteX1" fmla="*/ 0 w 1085312"/>
              <a:gd name="connsiteY1" fmla="*/ 0 h 2315675"/>
              <a:gd name="connsiteX2" fmla="*/ 53089 w 1085312"/>
              <a:gd name="connsiteY2" fmla="*/ 4542 h 2315675"/>
              <a:gd name="connsiteX3" fmla="*/ 790077 w 1085312"/>
              <a:gd name="connsiteY3" fmla="*/ 872756 h 2315675"/>
              <a:gd name="connsiteX4" fmla="*/ 1085252 w 1085312"/>
              <a:gd name="connsiteY4" fmla="*/ 1943649 h 2315675"/>
              <a:gd name="connsiteX5" fmla="*/ 1064832 w 1085312"/>
              <a:gd name="connsiteY5" fmla="*/ 2198094 h 2315675"/>
              <a:gd name="connsiteX6" fmla="*/ 1043734 w 1085312"/>
              <a:gd name="connsiteY6" fmla="*/ 2315675 h 2315675"/>
              <a:gd name="connsiteX7" fmla="*/ 0 w 1085312"/>
              <a:gd name="connsiteY7" fmla="*/ 2315675 h 2315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85312" h="2315675">
                <a:moveTo>
                  <a:pt x="0" y="2315675"/>
                </a:moveTo>
                <a:lnTo>
                  <a:pt x="0" y="0"/>
                </a:lnTo>
                <a:lnTo>
                  <a:pt x="53089" y="4542"/>
                </a:lnTo>
                <a:cubicBezTo>
                  <a:pt x="405263" y="73503"/>
                  <a:pt x="612623" y="486635"/>
                  <a:pt x="790077" y="872756"/>
                </a:cubicBezTo>
                <a:cubicBezTo>
                  <a:pt x="937425" y="1193596"/>
                  <a:pt x="1088787" y="1533232"/>
                  <a:pt x="1085252" y="1943649"/>
                </a:cubicBezTo>
                <a:cubicBezTo>
                  <a:pt x="1084528" y="2029058"/>
                  <a:pt x="1077341" y="2113833"/>
                  <a:pt x="1064832" y="2198094"/>
                </a:cubicBezTo>
                <a:lnTo>
                  <a:pt x="1043734" y="2315675"/>
                </a:lnTo>
                <a:lnTo>
                  <a:pt x="0" y="2315675"/>
                </a:lnTo>
                <a:close/>
              </a:path>
            </a:pathLst>
          </a:custGeom>
          <a:solidFill>
            <a:schemeClr val="accent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prstClr val="white"/>
              </a:solidFill>
              <a:latin typeface="Avenir Next LT Pro" panose="020B0504020202020204" pitchFamily="34" charset="0"/>
            </a:endParaRPr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xmlns="" id="{57743230-5CA1-4096-8FEF-2A1530D8DDE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 flipH="1">
            <a:off x="0" y="5829359"/>
            <a:ext cx="4333874" cy="1028642"/>
            <a:chOff x="7153921" y="5829359"/>
            <a:chExt cx="5038078" cy="1028642"/>
          </a:xfrm>
        </p:grpSpPr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xmlns="" id="{CEAD3ABE-E984-4D7B-ADC3-7D4D38C9701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7963905" y="5913098"/>
              <a:ext cx="4228094" cy="944903"/>
            </a:xfrm>
            <a:custGeom>
              <a:avLst/>
              <a:gdLst>
                <a:gd name="connsiteX0" fmla="*/ 1673074 w 4228094"/>
                <a:gd name="connsiteY0" fmla="*/ 230 h 1137038"/>
                <a:gd name="connsiteX1" fmla="*/ 3676781 w 4228094"/>
                <a:gd name="connsiteY1" fmla="*/ 298555 h 1137038"/>
                <a:gd name="connsiteX2" fmla="*/ 4025527 w 4228094"/>
                <a:gd name="connsiteY2" fmla="*/ 425010 h 1137038"/>
                <a:gd name="connsiteX3" fmla="*/ 4228094 w 4228094"/>
                <a:gd name="connsiteY3" fmla="*/ 494088 h 1137038"/>
                <a:gd name="connsiteX4" fmla="*/ 4228094 w 4228094"/>
                <a:gd name="connsiteY4" fmla="*/ 1137038 h 1137038"/>
                <a:gd name="connsiteX5" fmla="*/ 0 w 4228094"/>
                <a:gd name="connsiteY5" fmla="*/ 1137038 h 1137038"/>
                <a:gd name="connsiteX6" fmla="*/ 18109 w 4228094"/>
                <a:gd name="connsiteY6" fmla="*/ 1068877 h 1137038"/>
                <a:gd name="connsiteX7" fmla="*/ 362264 w 4228094"/>
                <a:gd name="connsiteY7" fmla="*/ 366637 h 1137038"/>
                <a:gd name="connsiteX8" fmla="*/ 1386499 w 4228094"/>
                <a:gd name="connsiteY8" fmla="*/ 1522 h 1137038"/>
                <a:gd name="connsiteX9" fmla="*/ 1673074 w 4228094"/>
                <a:gd name="connsiteY9" fmla="*/ 230 h 11370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228094" h="1137038">
                  <a:moveTo>
                    <a:pt x="1673074" y="230"/>
                  </a:moveTo>
                  <a:cubicBezTo>
                    <a:pt x="2346512" y="4287"/>
                    <a:pt x="3048424" y="63583"/>
                    <a:pt x="3676781" y="298555"/>
                  </a:cubicBezTo>
                  <a:cubicBezTo>
                    <a:pt x="3793275" y="342114"/>
                    <a:pt x="3909477" y="384216"/>
                    <a:pt x="4025527" y="425010"/>
                  </a:cubicBezTo>
                  <a:lnTo>
                    <a:pt x="4228094" y="494088"/>
                  </a:lnTo>
                  <a:lnTo>
                    <a:pt x="4228094" y="1137038"/>
                  </a:lnTo>
                  <a:lnTo>
                    <a:pt x="0" y="1137038"/>
                  </a:lnTo>
                  <a:lnTo>
                    <a:pt x="18109" y="1068877"/>
                  </a:lnTo>
                  <a:cubicBezTo>
                    <a:pt x="95047" y="799139"/>
                    <a:pt x="194962" y="542008"/>
                    <a:pt x="362264" y="366637"/>
                  </a:cubicBezTo>
                  <a:cubicBezTo>
                    <a:pt x="622229" y="94062"/>
                    <a:pt x="1015836" y="6565"/>
                    <a:pt x="1386499" y="1522"/>
                  </a:cubicBezTo>
                  <a:cubicBezTo>
                    <a:pt x="1481245" y="198"/>
                    <a:pt x="1576869" y="-349"/>
                    <a:pt x="1673074" y="230"/>
                  </a:cubicBezTo>
                  <a:close/>
                </a:path>
              </a:pathLst>
            </a:custGeom>
            <a:solidFill>
              <a:schemeClr val="accent6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 sz="1500">
                <a:solidFill>
                  <a:schemeClr val="bg1"/>
                </a:solidFill>
                <a:latin typeface="Avenir Next LT Pro" panose="020B0504020202020204" pitchFamily="34" charset="0"/>
              </a:endParaRPr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xmlns="" id="{B18AFE34-D405-4581-A4CC-02072A13274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7153921" y="5829359"/>
              <a:ext cx="5038078" cy="1028642"/>
            </a:xfrm>
            <a:custGeom>
              <a:avLst/>
              <a:gdLst>
                <a:gd name="connsiteX0" fmla="*/ 1576991 w 5038078"/>
                <a:gd name="connsiteY0" fmla="*/ 210 h 1238015"/>
                <a:gd name="connsiteX1" fmla="*/ 3403320 w 5038078"/>
                <a:gd name="connsiteY1" fmla="*/ 272125 h 1238015"/>
                <a:gd name="connsiteX2" fmla="*/ 4672870 w 5038078"/>
                <a:gd name="connsiteY2" fmla="*/ 693604 h 1238015"/>
                <a:gd name="connsiteX3" fmla="*/ 5038078 w 5038078"/>
                <a:gd name="connsiteY3" fmla="*/ 795929 h 1238015"/>
                <a:gd name="connsiteX4" fmla="*/ 5038078 w 5038078"/>
                <a:gd name="connsiteY4" fmla="*/ 1238015 h 1238015"/>
                <a:gd name="connsiteX5" fmla="*/ 0 w 5038078"/>
                <a:gd name="connsiteY5" fmla="*/ 1238015 h 1238015"/>
                <a:gd name="connsiteX6" fmla="*/ 19230 w 5038078"/>
                <a:gd name="connsiteY6" fmla="*/ 1159819 h 1238015"/>
                <a:gd name="connsiteX7" fmla="*/ 382219 w 5038078"/>
                <a:gd name="connsiteY7" fmla="*/ 334180 h 1238015"/>
                <a:gd name="connsiteX8" fmla="*/ 1315784 w 5038078"/>
                <a:gd name="connsiteY8" fmla="*/ 1388 h 1238015"/>
                <a:gd name="connsiteX9" fmla="*/ 1576991 w 5038078"/>
                <a:gd name="connsiteY9" fmla="*/ 210 h 1238015"/>
                <a:gd name="connsiteX0" fmla="*/ 0 w 5129518"/>
                <a:gd name="connsiteY0" fmla="*/ 1237805 h 1329245"/>
                <a:gd name="connsiteX1" fmla="*/ 19230 w 5129518"/>
                <a:gd name="connsiteY1" fmla="*/ 1159609 h 1329245"/>
                <a:gd name="connsiteX2" fmla="*/ 382219 w 5129518"/>
                <a:gd name="connsiteY2" fmla="*/ 333970 h 1329245"/>
                <a:gd name="connsiteX3" fmla="*/ 1315784 w 5129518"/>
                <a:gd name="connsiteY3" fmla="*/ 1178 h 1329245"/>
                <a:gd name="connsiteX4" fmla="*/ 1576991 w 5129518"/>
                <a:gd name="connsiteY4" fmla="*/ 0 h 1329245"/>
                <a:gd name="connsiteX5" fmla="*/ 3403320 w 5129518"/>
                <a:gd name="connsiteY5" fmla="*/ 271915 h 1329245"/>
                <a:gd name="connsiteX6" fmla="*/ 4672870 w 5129518"/>
                <a:gd name="connsiteY6" fmla="*/ 693394 h 1329245"/>
                <a:gd name="connsiteX7" fmla="*/ 5038078 w 5129518"/>
                <a:gd name="connsiteY7" fmla="*/ 795719 h 1329245"/>
                <a:gd name="connsiteX8" fmla="*/ 5129518 w 5129518"/>
                <a:gd name="connsiteY8" fmla="*/ 1329245 h 1329245"/>
                <a:gd name="connsiteX0" fmla="*/ 0 w 5129518"/>
                <a:gd name="connsiteY0" fmla="*/ 1237805 h 1329245"/>
                <a:gd name="connsiteX1" fmla="*/ 19230 w 5129518"/>
                <a:gd name="connsiteY1" fmla="*/ 1159609 h 1329245"/>
                <a:gd name="connsiteX2" fmla="*/ 382219 w 5129518"/>
                <a:gd name="connsiteY2" fmla="*/ 333970 h 1329245"/>
                <a:gd name="connsiteX3" fmla="*/ 1315784 w 5129518"/>
                <a:gd name="connsiteY3" fmla="*/ 1178 h 1329245"/>
                <a:gd name="connsiteX4" fmla="*/ 1576991 w 5129518"/>
                <a:gd name="connsiteY4" fmla="*/ 0 h 1329245"/>
                <a:gd name="connsiteX5" fmla="*/ 3403320 w 5129518"/>
                <a:gd name="connsiteY5" fmla="*/ 271915 h 1329245"/>
                <a:gd name="connsiteX6" fmla="*/ 4672870 w 5129518"/>
                <a:gd name="connsiteY6" fmla="*/ 693394 h 1329245"/>
                <a:gd name="connsiteX7" fmla="*/ 5038078 w 5129518"/>
                <a:gd name="connsiteY7" fmla="*/ 795719 h 1329245"/>
                <a:gd name="connsiteX8" fmla="*/ 5129518 w 5129518"/>
                <a:gd name="connsiteY8" fmla="*/ 1329245 h 1329245"/>
                <a:gd name="connsiteX0" fmla="*/ 0 w 5049689"/>
                <a:gd name="connsiteY0" fmla="*/ 1237805 h 1423588"/>
                <a:gd name="connsiteX1" fmla="*/ 19230 w 5049689"/>
                <a:gd name="connsiteY1" fmla="*/ 1159609 h 1423588"/>
                <a:gd name="connsiteX2" fmla="*/ 382219 w 5049689"/>
                <a:gd name="connsiteY2" fmla="*/ 333970 h 1423588"/>
                <a:gd name="connsiteX3" fmla="*/ 1315784 w 5049689"/>
                <a:gd name="connsiteY3" fmla="*/ 1178 h 1423588"/>
                <a:gd name="connsiteX4" fmla="*/ 1576991 w 5049689"/>
                <a:gd name="connsiteY4" fmla="*/ 0 h 1423588"/>
                <a:gd name="connsiteX5" fmla="*/ 3403320 w 5049689"/>
                <a:gd name="connsiteY5" fmla="*/ 271915 h 1423588"/>
                <a:gd name="connsiteX6" fmla="*/ 4672870 w 5049689"/>
                <a:gd name="connsiteY6" fmla="*/ 693394 h 1423588"/>
                <a:gd name="connsiteX7" fmla="*/ 5038078 w 5049689"/>
                <a:gd name="connsiteY7" fmla="*/ 795719 h 1423588"/>
                <a:gd name="connsiteX8" fmla="*/ 5049689 w 5049689"/>
                <a:gd name="connsiteY8" fmla="*/ 1423588 h 1423588"/>
                <a:gd name="connsiteX0" fmla="*/ 0 w 5038078"/>
                <a:gd name="connsiteY0" fmla="*/ 1237805 h 1237805"/>
                <a:gd name="connsiteX1" fmla="*/ 19230 w 5038078"/>
                <a:gd name="connsiteY1" fmla="*/ 1159609 h 1237805"/>
                <a:gd name="connsiteX2" fmla="*/ 382219 w 5038078"/>
                <a:gd name="connsiteY2" fmla="*/ 333970 h 1237805"/>
                <a:gd name="connsiteX3" fmla="*/ 1315784 w 5038078"/>
                <a:gd name="connsiteY3" fmla="*/ 1178 h 1237805"/>
                <a:gd name="connsiteX4" fmla="*/ 1576991 w 5038078"/>
                <a:gd name="connsiteY4" fmla="*/ 0 h 1237805"/>
                <a:gd name="connsiteX5" fmla="*/ 3403320 w 5038078"/>
                <a:gd name="connsiteY5" fmla="*/ 271915 h 1237805"/>
                <a:gd name="connsiteX6" fmla="*/ 4672870 w 5038078"/>
                <a:gd name="connsiteY6" fmla="*/ 693394 h 1237805"/>
                <a:gd name="connsiteX7" fmla="*/ 5038078 w 5038078"/>
                <a:gd name="connsiteY7" fmla="*/ 795719 h 12378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038078" h="1237805">
                  <a:moveTo>
                    <a:pt x="0" y="1237805"/>
                  </a:moveTo>
                  <a:lnTo>
                    <a:pt x="19230" y="1159609"/>
                  </a:lnTo>
                  <a:cubicBezTo>
                    <a:pt x="96961" y="850027"/>
                    <a:pt x="191605" y="533778"/>
                    <a:pt x="382219" y="333970"/>
                  </a:cubicBezTo>
                  <a:cubicBezTo>
                    <a:pt x="619171" y="85526"/>
                    <a:pt x="977934" y="5774"/>
                    <a:pt x="1315784" y="1178"/>
                  </a:cubicBezTo>
                  <a:lnTo>
                    <a:pt x="1576991" y="0"/>
                  </a:lnTo>
                  <a:cubicBezTo>
                    <a:pt x="2190813" y="3698"/>
                    <a:pt x="2830589" y="57744"/>
                    <a:pt x="3403320" y="271915"/>
                  </a:cubicBezTo>
                  <a:cubicBezTo>
                    <a:pt x="3828046" y="430728"/>
                    <a:pt x="4248519" y="568281"/>
                    <a:pt x="4672870" y="693394"/>
                  </a:cubicBezTo>
                  <a:lnTo>
                    <a:pt x="5038078" y="795719"/>
                  </a:lnTo>
                </a:path>
              </a:pathLst>
            </a:custGeom>
            <a:noFill/>
            <a:ln w="19050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  <a:latin typeface="Avenir Next LT Pro Light"/>
              </a:endParaRPr>
            </a:p>
          </p:txBody>
        </p:sp>
      </p:grpSp>
      <p:sp>
        <p:nvSpPr>
          <p:cNvPr id="4" name="CasellaDiTesto 3">
            <a:extLst>
              <a:ext uri="{FF2B5EF4-FFF2-40B4-BE49-F238E27FC236}">
                <a16:creationId xmlns:a16="http://schemas.microsoft.com/office/drawing/2014/main" xmlns="" id="{304F5371-B7F5-4C67-95DC-1F2429B43251}"/>
              </a:ext>
            </a:extLst>
          </p:cNvPr>
          <p:cNvSpPr txBox="1"/>
          <p:nvPr/>
        </p:nvSpPr>
        <p:spPr>
          <a:xfrm>
            <a:off x="4114800" y="251946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t-IT" dirty="0"/>
          </a:p>
        </p:txBody>
      </p:sp>
      <p:sp>
        <p:nvSpPr>
          <p:cNvPr id="12" name="CasellaDiTesto 11"/>
          <p:cNvSpPr txBox="1"/>
          <p:nvPr/>
        </p:nvSpPr>
        <p:spPr>
          <a:xfrm>
            <a:off x="9134764" y="176414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t-IT" dirty="0"/>
          </a:p>
        </p:txBody>
      </p:sp>
      <p:sp>
        <p:nvSpPr>
          <p:cNvPr id="18" name="Titolo 1">
            <a:extLst>
              <a:ext uri="{FF2B5EF4-FFF2-40B4-BE49-F238E27FC236}">
                <a16:creationId xmlns:a16="http://schemas.microsoft.com/office/drawing/2014/main" xmlns="" id="{F2B2F6F3-12FF-4954-8FF6-CDAFB6D4C47E}"/>
              </a:ext>
            </a:extLst>
          </p:cNvPr>
          <p:cNvSpPr txBox="1">
            <a:spLocks/>
          </p:cNvSpPr>
          <p:nvPr/>
        </p:nvSpPr>
        <p:spPr>
          <a:xfrm>
            <a:off x="259950" y="371095"/>
            <a:ext cx="2431637" cy="1994263"/>
          </a:xfrm>
          <a:prstGeom prst="rect">
            <a:avLst/>
          </a:prstGeom>
          <a:ln w="5715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u="sng" dirty="0" err="1">
                <a:solidFill>
                  <a:schemeClr val="bg1"/>
                </a:solidFill>
                <a:latin typeface="Avenir Next LT Pro Light"/>
              </a:rPr>
              <a:t>Coordinamento</a:t>
            </a:r>
            <a:r>
              <a:rPr lang="en-US" sz="2000" u="sng" dirty="0">
                <a:solidFill>
                  <a:schemeClr val="bg1"/>
                </a:solidFill>
                <a:latin typeface="Avenir Next LT Pro Light"/>
              </a:rPr>
              <a:t> </a:t>
            </a:r>
            <a:r>
              <a:rPr lang="en-US" sz="2000" u="sng" dirty="0" err="1">
                <a:solidFill>
                  <a:schemeClr val="bg1"/>
                </a:solidFill>
                <a:latin typeface="Avenir Next LT Pro Light"/>
              </a:rPr>
              <a:t>nell’attività</a:t>
            </a:r>
            <a:r>
              <a:rPr lang="en-US" sz="2000" u="sng" dirty="0">
                <a:solidFill>
                  <a:schemeClr val="bg1"/>
                </a:solidFill>
                <a:latin typeface="Avenir Next LT Pro Light"/>
              </a:rPr>
              <a:t> </a:t>
            </a:r>
            <a:r>
              <a:rPr lang="en-US" sz="2000" u="sng" dirty="0" err="1">
                <a:solidFill>
                  <a:schemeClr val="bg1"/>
                </a:solidFill>
                <a:latin typeface="Avenir Next LT Pro Light"/>
              </a:rPr>
              <a:t>ordinaria</a:t>
            </a:r>
            <a:r>
              <a:rPr lang="en-US" sz="2000" u="sng" dirty="0">
                <a:solidFill>
                  <a:schemeClr val="bg1"/>
                </a:solidFill>
                <a:latin typeface="Avenir Next LT Pro Light"/>
              </a:rPr>
              <a:t>: </a:t>
            </a:r>
            <a:r>
              <a:rPr lang="en-US" sz="2000" u="sng" dirty="0" err="1">
                <a:solidFill>
                  <a:schemeClr val="bg1"/>
                </a:solidFill>
                <a:latin typeface="Avenir Next LT Pro Light"/>
              </a:rPr>
              <a:t>condivisione</a:t>
            </a:r>
            <a:r>
              <a:rPr lang="en-US" sz="2000" u="sng" dirty="0">
                <a:solidFill>
                  <a:schemeClr val="bg1"/>
                </a:solidFill>
                <a:latin typeface="Avenir Next LT Pro Light"/>
              </a:rPr>
              <a:t> di </a:t>
            </a:r>
            <a:r>
              <a:rPr lang="en-US" sz="2000" u="sng" dirty="0" err="1">
                <a:solidFill>
                  <a:schemeClr val="bg1"/>
                </a:solidFill>
                <a:latin typeface="Avenir Next LT Pro Light"/>
              </a:rPr>
              <a:t>modalità</a:t>
            </a:r>
            <a:r>
              <a:rPr lang="en-US" sz="2000" u="sng" dirty="0">
                <a:solidFill>
                  <a:schemeClr val="bg1"/>
                </a:solidFill>
                <a:latin typeface="Avenir Next LT Pro Light"/>
              </a:rPr>
              <a:t>, tempi e </a:t>
            </a:r>
            <a:r>
              <a:rPr lang="en-US" sz="2000" u="sng" dirty="0" err="1">
                <a:solidFill>
                  <a:schemeClr val="bg1"/>
                </a:solidFill>
                <a:latin typeface="Avenir Next LT Pro Light"/>
              </a:rPr>
              <a:t>modulistica</a:t>
            </a:r>
            <a:r>
              <a:rPr lang="en-US" sz="2000" u="sng" dirty="0">
                <a:solidFill>
                  <a:schemeClr val="bg1"/>
                </a:solidFill>
                <a:latin typeface="Avenir Next LT Pro Light"/>
              </a:rPr>
              <a:t> </a:t>
            </a:r>
            <a:r>
              <a:rPr lang="en-US" sz="2000" u="sng" dirty="0" err="1">
                <a:solidFill>
                  <a:schemeClr val="bg1"/>
                </a:solidFill>
                <a:latin typeface="Avenir Next LT Pro Light"/>
              </a:rPr>
              <a:t>nei</a:t>
            </a:r>
            <a:r>
              <a:rPr lang="en-US" sz="2000" u="sng" dirty="0">
                <a:solidFill>
                  <a:schemeClr val="bg1"/>
                </a:solidFill>
                <a:latin typeface="Avenir Next LT Pro Light"/>
              </a:rPr>
              <a:t> </a:t>
            </a:r>
            <a:r>
              <a:rPr lang="en-US" sz="2000" u="sng" dirty="0" err="1">
                <a:solidFill>
                  <a:schemeClr val="bg1"/>
                </a:solidFill>
                <a:latin typeface="Avenir Next LT Pro Light"/>
              </a:rPr>
              <a:t>seguenti</a:t>
            </a:r>
            <a:r>
              <a:rPr lang="en-US" sz="2000" u="sng" dirty="0">
                <a:solidFill>
                  <a:schemeClr val="bg1"/>
                </a:solidFill>
                <a:latin typeface="Avenir Next LT Pro Light"/>
              </a:rPr>
              <a:t> </a:t>
            </a:r>
            <a:r>
              <a:rPr lang="en-US" sz="2000" u="sng" dirty="0" err="1">
                <a:solidFill>
                  <a:schemeClr val="bg1"/>
                </a:solidFill>
                <a:latin typeface="Avenir Next LT Pro Light"/>
              </a:rPr>
              <a:t>processi</a:t>
            </a:r>
            <a:r>
              <a:rPr lang="en-US" sz="2000" u="sng" dirty="0">
                <a:solidFill>
                  <a:schemeClr val="bg1"/>
                </a:solidFill>
                <a:latin typeface="Avenir Next LT Pro Light"/>
              </a:rPr>
              <a:t>:</a:t>
            </a:r>
          </a:p>
        </p:txBody>
      </p:sp>
      <p:graphicFrame>
        <p:nvGraphicFramePr>
          <p:cNvPr id="6" name="Tabel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3368255"/>
              </p:ext>
            </p:extLst>
          </p:nvPr>
        </p:nvGraphicFramePr>
        <p:xfrm>
          <a:off x="2817848" y="119801"/>
          <a:ext cx="9283337" cy="6620632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800903"/>
                <a:gridCol w="3311193"/>
                <a:gridCol w="5171241"/>
              </a:tblGrid>
              <a:tr h="197233"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it-IT" sz="800" b="1" u="none" strike="noStrike" dirty="0">
                          <a:effectLst/>
                        </a:rPr>
                        <a:t>Data Riunione</a:t>
                      </a:r>
                      <a:endParaRPr lang="it-IT" sz="8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453" marR="2453" marT="2453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it-IT" sz="800" b="1" u="none" strike="noStrike" dirty="0">
                          <a:effectLst/>
                        </a:rPr>
                        <a:t>Partecipanti</a:t>
                      </a:r>
                      <a:endParaRPr lang="it-IT" sz="8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453" marR="2453" marT="2453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0000"/>
                        </a:lnSpc>
                      </a:pPr>
                      <a:r>
                        <a:rPr lang="it-IT" sz="800" b="1" u="none" strike="noStrike" dirty="0">
                          <a:effectLst/>
                        </a:rPr>
                        <a:t>Argomenti</a:t>
                      </a:r>
                      <a:endParaRPr lang="it-IT" sz="8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453" marR="2453" marT="2453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181934"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it-IT" sz="800" u="none" strike="noStrike">
                          <a:effectLst/>
                        </a:rPr>
                        <a:t>21-giu</a:t>
                      </a:r>
                      <a:endParaRPr lang="it-IT" sz="800" b="0" i="0" u="none" strike="noStrike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453" marR="2453" marT="2453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it-IT" sz="800" u="none" strike="noStrike" dirty="0">
                          <a:effectLst/>
                        </a:rPr>
                        <a:t>S. Urbani, B. Baldi, G. </a:t>
                      </a:r>
                      <a:r>
                        <a:rPr lang="it-IT" sz="800" u="none" strike="noStrike" dirty="0" err="1">
                          <a:effectLst/>
                        </a:rPr>
                        <a:t>Lanzini</a:t>
                      </a:r>
                      <a:endParaRPr lang="it-IT" sz="800" b="0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453" marR="2453" marT="2453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0000"/>
                        </a:lnSpc>
                      </a:pPr>
                      <a:r>
                        <a:rPr lang="it-IT" sz="800" u="none" strike="noStrike" dirty="0">
                          <a:effectLst/>
                        </a:rPr>
                        <a:t>Avvio Servizio Coordinato Ricerca -Logistica sede- Fabbisogno</a:t>
                      </a:r>
                      <a:endParaRPr lang="it-IT" sz="800" b="0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453" marR="2453" marT="2453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181934"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it-IT" sz="800" u="none" strike="noStrike">
                          <a:effectLst/>
                        </a:rPr>
                        <a:t>21-giu</a:t>
                      </a:r>
                      <a:endParaRPr lang="it-IT" sz="800" b="0" i="0" u="none" strike="noStrike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453" marR="2453" marT="2453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it-IT" sz="800" u="none" strike="noStrike" dirty="0">
                          <a:effectLst/>
                        </a:rPr>
                        <a:t>S. Urbani, B. Baldi, G. </a:t>
                      </a:r>
                      <a:r>
                        <a:rPr lang="it-IT" sz="800" u="none" strike="noStrike" dirty="0" err="1">
                          <a:effectLst/>
                        </a:rPr>
                        <a:t>Lanzini</a:t>
                      </a:r>
                      <a:r>
                        <a:rPr lang="it-IT" sz="800" u="none" strike="noStrike" dirty="0">
                          <a:effectLst/>
                        </a:rPr>
                        <a:t>, E. Bernini, R. Bonucci</a:t>
                      </a:r>
                      <a:endParaRPr lang="it-IT" sz="800" b="0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453" marR="2453" marT="2453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0000"/>
                        </a:lnSpc>
                      </a:pPr>
                      <a:r>
                        <a:rPr lang="it-IT" sz="800" u="none" strike="noStrike">
                          <a:effectLst/>
                        </a:rPr>
                        <a:t>Fabbisogno Finanziario</a:t>
                      </a:r>
                      <a:endParaRPr lang="it-IT" sz="800" b="0" i="0" u="none" strike="noStrike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453" marR="2453" marT="2453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61459"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it-IT" sz="800" u="none" strike="noStrike">
                          <a:effectLst/>
                        </a:rPr>
                        <a:t>01-lug</a:t>
                      </a:r>
                      <a:endParaRPr lang="it-IT" sz="800" b="0" i="0" u="none" strike="noStrike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453" marR="2453" marT="2453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it-IT" sz="800" u="none" strike="noStrike" dirty="0">
                          <a:effectLst/>
                        </a:rPr>
                        <a:t>Personale </a:t>
                      </a:r>
                      <a:r>
                        <a:rPr lang="it-IT" sz="800" u="none" strike="noStrike" dirty="0" err="1">
                          <a:effectLst/>
                        </a:rPr>
                        <a:t>Dief</a:t>
                      </a:r>
                      <a:endParaRPr lang="it-IT" sz="800" b="0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453" marR="2453" marT="2453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0000"/>
                        </a:lnSpc>
                      </a:pPr>
                      <a:r>
                        <a:rPr lang="it-IT" sz="800" u="none" strike="noStrike" dirty="0">
                          <a:effectLst/>
                        </a:rPr>
                        <a:t>Lavoro </a:t>
                      </a:r>
                      <a:r>
                        <a:rPr lang="it-IT" sz="800" u="none" strike="noStrike" dirty="0" err="1">
                          <a:effectLst/>
                        </a:rPr>
                        <a:t>S.Urbani</a:t>
                      </a:r>
                      <a:r>
                        <a:rPr lang="it-IT" sz="800" u="none" strike="noStrike" dirty="0">
                          <a:effectLst/>
                        </a:rPr>
                        <a:t>, Mappatura processi, Ferie non fruite, Lavoro agile, Organizzazione prossime sedute CD (stabilire scadenze), Ricerca e Bandi Personale, Firme, Obiettivi e Coordinamento, Job Time</a:t>
                      </a:r>
                      <a:endParaRPr lang="it-IT" sz="800" b="0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453" marR="2453" marT="2453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575056"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it-IT" sz="800" u="none" strike="noStrike">
                          <a:effectLst/>
                        </a:rPr>
                        <a:t>02-lug</a:t>
                      </a:r>
                      <a:endParaRPr lang="it-IT" sz="800" b="0" i="0" u="none" strike="noStrike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453" marR="2453" marT="2453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it-IT" sz="800" u="none" strike="noStrike" dirty="0">
                          <a:effectLst/>
                        </a:rPr>
                        <a:t>Personale Scuola</a:t>
                      </a:r>
                      <a:endParaRPr lang="it-IT" sz="800" b="0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453" marR="2453" marT="2453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0000"/>
                        </a:lnSpc>
                      </a:pPr>
                      <a:r>
                        <a:rPr lang="it-IT" sz="800" u="none" strike="noStrike" dirty="0">
                          <a:effectLst/>
                        </a:rPr>
                        <a:t>Riorganizzazione, Accenno su Mappatura a cura dei 5 capigruppo, Ferie NON FRUITE, Lavoro agile, Organizzazione prossime sedute CD, Ricerca e Bandi Personale, Firme, Obiettivi e Coordinamento, Job Time. A. Aiello ha fatto presente situazioni di difficoltà fisiche per le quali deve svolgere lavoro agile su 4 giorni; è in attesa di avere Telelavoro.</a:t>
                      </a:r>
                      <a:endParaRPr lang="it-IT" sz="800" b="0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453" marR="2453" marT="2453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181934"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it-IT" sz="800" u="none" strike="noStrike">
                          <a:effectLst/>
                        </a:rPr>
                        <a:t>09-lug</a:t>
                      </a:r>
                      <a:endParaRPr lang="it-IT" sz="800" b="0" i="0" u="none" strike="noStrike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453" marR="2453" marT="2453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it-IT" sz="800" u="none" strike="noStrike">
                          <a:effectLst/>
                        </a:rPr>
                        <a:t>Rad Dief_Dicea_Dinfo</a:t>
                      </a:r>
                      <a:endParaRPr lang="it-IT" sz="800" b="0" i="0" u="none" strike="noStrike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453" marR="2453" marT="2453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0000"/>
                        </a:lnSpc>
                      </a:pPr>
                      <a:r>
                        <a:rPr lang="it-IT" sz="800" u="none" strike="noStrike" dirty="0">
                          <a:effectLst/>
                        </a:rPr>
                        <a:t>Avvio applicativo </a:t>
                      </a:r>
                      <a:r>
                        <a:rPr lang="it-IT" sz="800" u="none" strike="noStrike" dirty="0" err="1">
                          <a:effectLst/>
                        </a:rPr>
                        <a:t>Akademia</a:t>
                      </a:r>
                      <a:endParaRPr lang="it-IT" sz="800" b="0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453" marR="2453" marT="2453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181934"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it-IT" sz="800" u="none" strike="noStrike">
                          <a:effectLst/>
                        </a:rPr>
                        <a:t>15-lug</a:t>
                      </a:r>
                      <a:endParaRPr lang="it-IT" sz="800" b="0" i="0" u="none" strike="noStrike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453" marR="2453" marT="2453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it-IT" sz="800" u="none" strike="noStrike" dirty="0">
                          <a:effectLst/>
                        </a:rPr>
                        <a:t>B. Rizzo, C. Benvenuti, S. Di Marco </a:t>
                      </a:r>
                      <a:endParaRPr lang="it-IT" sz="800" b="0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453" marR="2453" marT="2453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0000"/>
                        </a:lnSpc>
                      </a:pPr>
                      <a:r>
                        <a:rPr lang="it-IT" sz="800" u="none" strike="noStrike" dirty="0">
                          <a:effectLst/>
                        </a:rPr>
                        <a:t>Conferenzieri di chiara fama- nuova Circ. Rettore</a:t>
                      </a:r>
                      <a:endParaRPr lang="it-IT" sz="800" b="0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453" marR="2453" marT="2453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181934"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it-IT" sz="800" u="none" strike="noStrike">
                          <a:effectLst/>
                        </a:rPr>
                        <a:t>15-lug</a:t>
                      </a:r>
                      <a:endParaRPr lang="it-IT" sz="800" b="0" i="0" u="none" strike="noStrike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453" marR="2453" marT="2453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it-IT" sz="800" u="none" strike="noStrike" dirty="0">
                          <a:effectLst/>
                        </a:rPr>
                        <a:t>V. </a:t>
                      </a:r>
                      <a:r>
                        <a:rPr lang="it-IT" sz="800" u="none" strike="noStrike" dirty="0" err="1">
                          <a:effectLst/>
                        </a:rPr>
                        <a:t>Turatto</a:t>
                      </a:r>
                      <a:r>
                        <a:rPr lang="it-IT" sz="800" u="none" strike="noStrike" dirty="0">
                          <a:effectLst/>
                        </a:rPr>
                        <a:t>, R. Bonucci, M. </a:t>
                      </a:r>
                      <a:r>
                        <a:rPr lang="it-IT" sz="800" u="none" strike="noStrike" dirty="0" err="1">
                          <a:effectLst/>
                        </a:rPr>
                        <a:t>Mellini</a:t>
                      </a:r>
                      <a:endParaRPr lang="it-IT" sz="800" b="0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453" marR="2453" marT="2453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0000"/>
                        </a:lnSpc>
                      </a:pPr>
                      <a:r>
                        <a:rPr lang="it-IT" sz="800" u="none" strike="noStrike" dirty="0">
                          <a:effectLst/>
                        </a:rPr>
                        <a:t>Anticipo missione a personale non strutturato</a:t>
                      </a:r>
                      <a:endParaRPr lang="it-IT" sz="800" b="0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453" marR="2453" marT="2453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181934"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it-IT" sz="800" u="none" strike="noStrike">
                          <a:effectLst/>
                        </a:rPr>
                        <a:t>23-lug</a:t>
                      </a:r>
                      <a:endParaRPr lang="it-IT" sz="800" b="0" i="0" u="none" strike="noStrike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453" marR="2453" marT="2453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it-IT" sz="800" u="none" strike="noStrike">
                          <a:effectLst/>
                        </a:rPr>
                        <a:t>G. Scandurra, G. Tirinnanzi, M. Dalmastri</a:t>
                      </a:r>
                      <a:endParaRPr lang="it-IT" sz="800" b="0" i="0" u="none" strike="noStrike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453" marR="2453" marT="2453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0000"/>
                        </a:lnSpc>
                      </a:pPr>
                      <a:r>
                        <a:rPr lang="it-IT" sz="800" u="none" strike="noStrike" dirty="0">
                          <a:effectLst/>
                        </a:rPr>
                        <a:t>Assicurazione studenti in caso di visite didattiche/escursioni</a:t>
                      </a:r>
                      <a:endParaRPr lang="it-IT" sz="800" b="0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453" marR="2453" marT="2453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61459"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it-IT" sz="800" u="none" strike="noStrike">
                          <a:effectLst/>
                        </a:rPr>
                        <a:t>28-lug</a:t>
                      </a:r>
                      <a:endParaRPr lang="it-IT" sz="800" b="0" i="0" u="none" strike="noStrike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453" marR="2453" marT="2453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it-IT" sz="800" u="none" strike="noStrike">
                          <a:effectLst/>
                        </a:rPr>
                        <a:t>Personale tutto</a:t>
                      </a:r>
                      <a:endParaRPr lang="it-IT" sz="800" b="0" i="0" u="none" strike="noStrike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453" marR="2453" marT="2453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0000"/>
                        </a:lnSpc>
                      </a:pPr>
                      <a:r>
                        <a:rPr lang="it-IT" sz="800" u="none" strike="noStrike" dirty="0">
                          <a:effectLst/>
                        </a:rPr>
                        <a:t>Uso del drive per ferie, Programmazione Pola, Avvio settembre Piani Attività e analisi scheda Ateneo, Punto su Coordinamento, avvio </a:t>
                      </a:r>
                      <a:r>
                        <a:rPr lang="it-IT" sz="800" u="none" strike="noStrike" dirty="0" err="1">
                          <a:effectLst/>
                        </a:rPr>
                        <a:t>Akademia</a:t>
                      </a:r>
                      <a:r>
                        <a:rPr lang="it-IT" sz="800" u="none" strike="noStrike" dirty="0">
                          <a:effectLst/>
                        </a:rPr>
                        <a:t>, Job Time, Monitoraggio Obiettivi struttura</a:t>
                      </a:r>
                      <a:endParaRPr lang="it-IT" sz="800" b="0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453" marR="2453" marT="2453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197233"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it-IT" sz="800" u="none" strike="noStrike">
                          <a:effectLst/>
                        </a:rPr>
                        <a:t>01-set</a:t>
                      </a:r>
                      <a:endParaRPr lang="it-IT" sz="800" b="0" i="0" u="none" strike="noStrike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453" marR="2453" marT="2453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it-IT" sz="800" u="none" strike="noStrike">
                          <a:effectLst/>
                        </a:rPr>
                        <a:t>Personale tutto</a:t>
                      </a:r>
                      <a:endParaRPr lang="it-IT" sz="800" b="0" i="0" u="none" strike="noStrike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453" marR="2453" marT="2453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0000"/>
                        </a:lnSpc>
                      </a:pPr>
                      <a:r>
                        <a:rPr lang="it-IT" sz="800" u="none" strike="noStrike" dirty="0">
                          <a:effectLst/>
                        </a:rPr>
                        <a:t>Pianificazione presenza 15 settembre, Piani attività, Green pass, Nuovo </a:t>
                      </a:r>
                      <a:r>
                        <a:rPr lang="it-IT" sz="800" u="none" strike="noStrike" dirty="0" err="1">
                          <a:effectLst/>
                        </a:rPr>
                        <a:t>Documneto</a:t>
                      </a:r>
                      <a:r>
                        <a:rPr lang="it-IT" sz="800" u="none" strike="noStrike" dirty="0">
                          <a:effectLst/>
                        </a:rPr>
                        <a:t> Orario di lavoro</a:t>
                      </a:r>
                      <a:endParaRPr lang="it-IT" sz="800" b="0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453" marR="2453" marT="2453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181934"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it-IT" sz="800" u="none" strike="noStrike">
                          <a:effectLst/>
                        </a:rPr>
                        <a:t>23-set</a:t>
                      </a:r>
                      <a:endParaRPr lang="it-IT" sz="800" b="0" i="0" u="none" strike="noStrike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453" marR="2453" marT="2453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it-IT" sz="800" u="none" strike="noStrike">
                          <a:effectLst/>
                        </a:rPr>
                        <a:t>G. Lanzini, R. Bonucci, L. Giunti</a:t>
                      </a:r>
                      <a:endParaRPr lang="it-IT" sz="800" b="0" i="0" u="none" strike="noStrike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453" marR="2453" marT="2453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0000"/>
                        </a:lnSpc>
                      </a:pPr>
                      <a:r>
                        <a:rPr lang="it-IT" sz="800" u="none" strike="noStrike" dirty="0">
                          <a:effectLst/>
                        </a:rPr>
                        <a:t>Aggiornamento Fabbisogno Finanziario</a:t>
                      </a:r>
                      <a:endParaRPr lang="it-IT" sz="800" b="0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453" marR="2453" marT="2453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181934"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it-IT" sz="800" u="none" strike="noStrike">
                          <a:effectLst/>
                        </a:rPr>
                        <a:t>01-ott</a:t>
                      </a:r>
                      <a:endParaRPr lang="it-IT" sz="800" b="0" i="0" u="none" strike="noStrike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453" marR="2453" marT="2453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it-IT" sz="800" u="none" strike="noStrike">
                          <a:effectLst/>
                        </a:rPr>
                        <a:t>G. Lanzini, S. Urbani</a:t>
                      </a:r>
                      <a:endParaRPr lang="it-IT" sz="800" b="0" i="0" u="none" strike="noStrike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453" marR="2453" marT="2453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0000"/>
                        </a:lnSpc>
                      </a:pPr>
                      <a:r>
                        <a:rPr lang="it-IT" sz="800" u="none" strike="noStrike">
                          <a:effectLst/>
                        </a:rPr>
                        <a:t>Budget 2022 e triennale</a:t>
                      </a:r>
                      <a:endParaRPr lang="it-IT" sz="800" b="0" i="0" u="none" strike="noStrike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453" marR="2453" marT="2453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181934"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it-IT" sz="800" u="none" strike="noStrike">
                          <a:effectLst/>
                        </a:rPr>
                        <a:t>14-ott</a:t>
                      </a:r>
                      <a:endParaRPr lang="it-IT" sz="800" b="0" i="0" u="none" strike="noStrike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453" marR="2453" marT="2453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it-IT" sz="800" u="none" strike="noStrike">
                          <a:effectLst/>
                        </a:rPr>
                        <a:t>G. Scandurra, L. Sarteanesi, G. Tirinnanzi, B. Novigno</a:t>
                      </a:r>
                      <a:endParaRPr lang="it-IT" sz="800" b="0" i="0" u="none" strike="noStrike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453" marR="2453" marT="2453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0000"/>
                        </a:lnSpc>
                      </a:pPr>
                      <a:r>
                        <a:rPr lang="it-IT" sz="800" u="none" strike="noStrike" dirty="0">
                          <a:effectLst/>
                        </a:rPr>
                        <a:t>Procedura Valutazione annuale PO PA e RU</a:t>
                      </a:r>
                      <a:endParaRPr lang="it-IT" sz="800" b="0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453" marR="2453" marT="2453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181934"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it-IT" sz="800" u="none" strike="noStrike">
                          <a:effectLst/>
                        </a:rPr>
                        <a:t>18-ott</a:t>
                      </a:r>
                      <a:endParaRPr lang="it-IT" sz="800" b="0" i="0" u="none" strike="noStrike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453" marR="2453" marT="2453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it-IT" sz="800" u="none" strike="noStrike">
                          <a:effectLst/>
                        </a:rPr>
                        <a:t>S. Urbani, C. Benvenuti</a:t>
                      </a:r>
                      <a:endParaRPr lang="it-IT" sz="800" b="0" i="0" u="none" strike="noStrike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453" marR="2453" marT="2453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0000"/>
                        </a:lnSpc>
                      </a:pPr>
                      <a:r>
                        <a:rPr lang="it-IT" sz="800" u="none" strike="noStrike" dirty="0">
                          <a:effectLst/>
                        </a:rPr>
                        <a:t>Ricerca </a:t>
                      </a:r>
                      <a:r>
                        <a:rPr lang="it-IT" sz="800" u="none" strike="noStrike" dirty="0" err="1">
                          <a:effectLst/>
                        </a:rPr>
                        <a:t>Dief</a:t>
                      </a:r>
                      <a:r>
                        <a:rPr lang="it-IT" sz="800" u="none" strike="noStrike" dirty="0">
                          <a:effectLst/>
                        </a:rPr>
                        <a:t>, esami casi più problematici, divisione progetti Ricerca Benvenuti-Urbani</a:t>
                      </a:r>
                      <a:endParaRPr lang="it-IT" sz="800" b="0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453" marR="2453" marT="2453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181934"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it-IT" sz="800" u="none" strike="noStrike">
                          <a:effectLst/>
                        </a:rPr>
                        <a:t>18-ott</a:t>
                      </a:r>
                      <a:endParaRPr lang="it-IT" sz="800" b="0" i="0" u="none" strike="noStrike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453" marR="2453" marT="2453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it-IT" sz="800" u="none" strike="noStrike">
                          <a:effectLst/>
                        </a:rPr>
                        <a:t>Prof. R. Capitani, N. Lapi, G. lanzini, S: Urbani</a:t>
                      </a:r>
                      <a:endParaRPr lang="it-IT" sz="800" b="0" i="0" u="none" strike="noStrike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453" marR="2453" marT="2453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0000"/>
                        </a:lnSpc>
                      </a:pPr>
                      <a:r>
                        <a:rPr lang="it-IT" sz="800" u="none" strike="noStrike" dirty="0" err="1">
                          <a:effectLst/>
                        </a:rPr>
                        <a:t>Cespro</a:t>
                      </a:r>
                      <a:r>
                        <a:rPr lang="it-IT" sz="800" u="none" strike="noStrike" dirty="0">
                          <a:effectLst/>
                        </a:rPr>
                        <a:t>, esame entrate da Ateneo, eventuale gestione da Piattaforma Ateneo Centri</a:t>
                      </a:r>
                      <a:endParaRPr lang="it-IT" sz="800" b="0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453" marR="2453" marT="2453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540985"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it-IT" sz="800" u="none" strike="noStrike">
                          <a:effectLst/>
                        </a:rPr>
                        <a:t>20-ott</a:t>
                      </a:r>
                      <a:endParaRPr lang="it-IT" sz="800" b="0" i="0" u="none" strike="noStrike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453" marR="2453" marT="2453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it-IT" sz="800" u="none" strike="noStrike">
                          <a:effectLst/>
                        </a:rPr>
                        <a:t>Rad, Dief, Dicea, Scuola Ing.</a:t>
                      </a:r>
                      <a:endParaRPr lang="it-IT" sz="800" b="0" i="0" u="none" strike="noStrike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453" marR="2453" marT="2453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0000"/>
                        </a:lnSpc>
                      </a:pPr>
                      <a:r>
                        <a:rPr lang="it-IT" sz="800" u="none" strike="noStrike" dirty="0">
                          <a:effectLst/>
                        </a:rPr>
                        <a:t>Organizzazione lavoro agile su 2 gg, verifica </a:t>
                      </a:r>
                      <a:r>
                        <a:rPr lang="it-IT" sz="800" u="none" strike="noStrike" dirty="0" err="1">
                          <a:effectLst/>
                        </a:rPr>
                        <a:t>diposnibilità</a:t>
                      </a:r>
                      <a:r>
                        <a:rPr lang="it-IT" sz="800" u="none" strike="noStrike" dirty="0">
                          <a:effectLst/>
                        </a:rPr>
                        <a:t> accordo individuale lavoro agile, </a:t>
                      </a:r>
                      <a:r>
                        <a:rPr lang="it-IT" sz="800" u="none" strike="noStrike" dirty="0" err="1">
                          <a:effectLst/>
                        </a:rPr>
                        <a:t>Fabbiosgni</a:t>
                      </a:r>
                      <a:r>
                        <a:rPr lang="it-IT" sz="800" u="none" strike="noStrike" dirty="0">
                          <a:effectLst/>
                        </a:rPr>
                        <a:t> formativi 2022, Programmazione acquisti &gt; 40,000, Scadenza e chiusure fine anno, </a:t>
                      </a:r>
                      <a:r>
                        <a:rPr lang="it-IT" sz="800" u="none" strike="noStrike" dirty="0" err="1">
                          <a:effectLst/>
                        </a:rPr>
                        <a:t>Repositiry</a:t>
                      </a:r>
                      <a:r>
                        <a:rPr lang="it-IT" sz="800" u="none" strike="noStrike" dirty="0">
                          <a:effectLst/>
                        </a:rPr>
                        <a:t> Titulus verifiche, Aggiornamento </a:t>
                      </a:r>
                      <a:r>
                        <a:rPr lang="it-IT" sz="800" u="none" strike="noStrike" dirty="0" err="1">
                          <a:effectLst/>
                        </a:rPr>
                        <a:t>Raol</a:t>
                      </a:r>
                      <a:endParaRPr lang="it-IT" sz="800" b="0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453" marR="2453" marT="2453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197233"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it-IT" sz="800" u="none" strike="noStrike">
                          <a:effectLst/>
                        </a:rPr>
                        <a:t>02-nov</a:t>
                      </a:r>
                      <a:endParaRPr lang="it-IT" sz="800" b="0" i="0" u="none" strike="noStrike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453" marR="2453" marT="2453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it-IT" sz="800" u="none" strike="noStrike">
                          <a:effectLst/>
                        </a:rPr>
                        <a:t>M. Poggiali, L. Giunti, S. Urbani, V. Turatto, M. Mellini, F. Braschi</a:t>
                      </a:r>
                      <a:endParaRPr lang="it-IT" sz="800" b="0" i="0" u="none" strike="noStrike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453" marR="2453" marT="2453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0000"/>
                        </a:lnSpc>
                      </a:pPr>
                      <a:r>
                        <a:rPr lang="it-IT" sz="800" u="none" strike="noStrike" dirty="0">
                          <a:effectLst/>
                        </a:rPr>
                        <a:t>Gestione casella </a:t>
                      </a:r>
                      <a:r>
                        <a:rPr lang="it-IT" sz="800" u="none" strike="noStrike" dirty="0" err="1">
                          <a:effectLst/>
                        </a:rPr>
                        <a:t>pec</a:t>
                      </a:r>
                      <a:r>
                        <a:rPr lang="it-IT" sz="800" u="none" strike="noStrike" dirty="0">
                          <a:effectLst/>
                        </a:rPr>
                        <a:t> e </a:t>
                      </a:r>
                      <a:r>
                        <a:rPr lang="it-IT" sz="800" u="none" strike="noStrike" dirty="0" err="1">
                          <a:effectLst/>
                        </a:rPr>
                        <a:t>organizzaione</a:t>
                      </a:r>
                      <a:r>
                        <a:rPr lang="it-IT" sz="800" u="none" strike="noStrike" dirty="0">
                          <a:effectLst/>
                        </a:rPr>
                        <a:t> archiviazione messaggi</a:t>
                      </a:r>
                      <a:endParaRPr lang="it-IT" sz="800" b="0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453" marR="2453" marT="2453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197233"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it-IT" sz="800" u="none" strike="noStrike">
                          <a:effectLst/>
                        </a:rPr>
                        <a:t>05-nov</a:t>
                      </a:r>
                      <a:endParaRPr lang="it-IT" sz="800" b="0" i="0" u="none" strike="noStrike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453" marR="2453" marT="2453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it-IT" sz="800" u="none" strike="noStrike">
                          <a:effectLst/>
                        </a:rPr>
                        <a:t>F. Braschi, P. Candito, E. Bernini, G. Tirinnanzi, S. Urbani</a:t>
                      </a:r>
                      <a:endParaRPr lang="it-IT" sz="800" b="0" i="0" u="none" strike="noStrike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453" marR="2453" marT="2453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0000"/>
                        </a:lnSpc>
                      </a:pPr>
                      <a:r>
                        <a:rPr lang="it-IT" sz="800" u="none" strike="noStrike">
                          <a:effectLst/>
                        </a:rPr>
                        <a:t>Avvio Repository e controlli fornitori Dief e Dicea; concentrazione Protocollo Dief e Dicea </a:t>
                      </a:r>
                      <a:endParaRPr lang="it-IT" sz="800" b="0" i="0" u="none" strike="noStrike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453" marR="2453" marT="2453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181934"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it-IT" sz="800" u="none" strike="noStrike">
                          <a:effectLst/>
                        </a:rPr>
                        <a:t>05-nov</a:t>
                      </a:r>
                      <a:endParaRPr lang="it-IT" sz="800" b="0" i="0" u="none" strike="noStrike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453" marR="2453" marT="2453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it-IT" sz="800" u="none" strike="noStrike">
                          <a:effectLst/>
                        </a:rPr>
                        <a:t>S. Urbani, R. Nigro</a:t>
                      </a:r>
                      <a:endParaRPr lang="it-IT" sz="800" b="0" i="0" u="none" strike="noStrike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453" marR="2453" marT="2453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0000"/>
                        </a:lnSpc>
                      </a:pPr>
                      <a:r>
                        <a:rPr lang="it-IT" sz="800" u="none" strike="noStrike" dirty="0">
                          <a:effectLst/>
                        </a:rPr>
                        <a:t>Istruzioni per Sistema Valutazione Performance e Obiettivi </a:t>
                      </a:r>
                      <a:r>
                        <a:rPr lang="it-IT" sz="800" u="none" strike="noStrike" dirty="0" err="1">
                          <a:effectLst/>
                        </a:rPr>
                        <a:t>struttra</a:t>
                      </a:r>
                      <a:endParaRPr lang="it-IT" sz="800" b="0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453" marR="2453" marT="2453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181934"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it-IT" sz="800" u="none" strike="noStrike">
                          <a:effectLst/>
                        </a:rPr>
                        <a:t>05-nov</a:t>
                      </a:r>
                      <a:endParaRPr lang="it-IT" sz="800" b="0" i="0" u="none" strike="noStrike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453" marR="2453" marT="2453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it-IT" sz="800" u="none" strike="noStrike">
                          <a:effectLst/>
                        </a:rPr>
                        <a:t>Personale Dipartimenti e Scuola Ingegneria</a:t>
                      </a:r>
                      <a:endParaRPr lang="it-IT" sz="800" b="0" i="0" u="none" strike="noStrike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453" marR="2453" marT="2453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0000"/>
                        </a:lnSpc>
                      </a:pPr>
                      <a:r>
                        <a:rPr lang="it-IT" sz="800" u="none" strike="noStrike" dirty="0">
                          <a:effectLst/>
                        </a:rPr>
                        <a:t>Nuova verifica disponibilità lavoro agile per manifestazione di interesse, Scadenze fine anno</a:t>
                      </a:r>
                      <a:endParaRPr lang="it-IT" sz="800" b="0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453" marR="2453" marT="2453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181934"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it-IT" sz="800" u="none" strike="noStrike">
                          <a:effectLst/>
                        </a:rPr>
                        <a:t>08-nov</a:t>
                      </a:r>
                      <a:endParaRPr lang="it-IT" sz="800" b="0" i="0" u="none" strike="noStrike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453" marR="2453" marT="2453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it-IT" sz="800" u="none" strike="noStrike">
                          <a:effectLst/>
                        </a:rPr>
                        <a:t>Bernini, Baldi, Urbani</a:t>
                      </a:r>
                      <a:endParaRPr lang="it-IT" sz="800" b="0" i="0" u="none" strike="noStrike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453" marR="2453" marT="2453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0000"/>
                        </a:lnSpc>
                      </a:pPr>
                      <a:r>
                        <a:rPr lang="it-IT" sz="800" u="none" strike="noStrike" dirty="0">
                          <a:effectLst/>
                        </a:rPr>
                        <a:t>Acquisti &gt; 40,000</a:t>
                      </a:r>
                      <a:endParaRPr lang="it-IT" sz="800" b="0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453" marR="2453" marT="2453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181934"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it-IT" sz="800" u="none" strike="noStrike">
                          <a:effectLst/>
                        </a:rPr>
                        <a:t>08-nov</a:t>
                      </a:r>
                      <a:endParaRPr lang="it-IT" sz="800" b="0" i="0" u="none" strike="noStrike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453" marR="2453" marT="2453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it-IT" sz="800" u="none" strike="noStrike">
                          <a:effectLst/>
                        </a:rPr>
                        <a:t>Collini, Urbani, Benvenuti</a:t>
                      </a:r>
                      <a:endParaRPr lang="it-IT" sz="800" b="0" i="0" u="none" strike="noStrike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453" marR="2453" marT="2453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0000"/>
                        </a:lnSpc>
                      </a:pPr>
                      <a:r>
                        <a:rPr lang="it-IT" sz="800" u="none" strike="noStrike" dirty="0">
                          <a:effectLst/>
                        </a:rPr>
                        <a:t>Ricerca - Bandi in corso</a:t>
                      </a:r>
                      <a:endParaRPr lang="it-IT" sz="800" b="0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453" marR="2453" marT="2453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181934"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it-IT" sz="800" u="none" strike="noStrike">
                          <a:effectLst/>
                        </a:rPr>
                        <a:t>09-nov</a:t>
                      </a:r>
                      <a:endParaRPr lang="it-IT" sz="800" b="0" i="0" u="none" strike="noStrike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453" marR="2453" marT="2453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it-IT" sz="800" u="none" strike="noStrike">
                          <a:effectLst/>
                        </a:rPr>
                        <a:t>Tirinnanzi - Sarteanesi</a:t>
                      </a:r>
                      <a:endParaRPr lang="it-IT" sz="800" b="0" i="0" u="none" strike="noStrike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453" marR="2453" marT="2453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0000"/>
                        </a:lnSpc>
                      </a:pPr>
                      <a:r>
                        <a:rPr lang="it-IT" sz="800" u="none" strike="noStrike" dirty="0">
                          <a:effectLst/>
                        </a:rPr>
                        <a:t>Procedura di Valutazione annuale docenti e Scatto stipendiale</a:t>
                      </a:r>
                      <a:endParaRPr lang="it-IT" sz="800" b="0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453" marR="2453" marT="2453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181934"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it-IT" sz="800" u="none" strike="noStrike">
                          <a:effectLst/>
                        </a:rPr>
                        <a:t>10-nov</a:t>
                      </a:r>
                      <a:endParaRPr lang="it-IT" sz="800" b="0" i="0" u="none" strike="noStrike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453" marR="2453" marT="2453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it-IT" sz="800" u="none" strike="noStrike" dirty="0">
                          <a:effectLst/>
                        </a:rPr>
                        <a:t>L. Giunti, S. Urbani, L. </a:t>
                      </a:r>
                      <a:r>
                        <a:rPr lang="it-IT" sz="800" u="none" strike="noStrike" dirty="0" err="1">
                          <a:effectLst/>
                        </a:rPr>
                        <a:t>Collini</a:t>
                      </a:r>
                      <a:r>
                        <a:rPr lang="it-IT" sz="800" u="none" strike="noStrike" dirty="0">
                          <a:effectLst/>
                        </a:rPr>
                        <a:t>, C. </a:t>
                      </a:r>
                      <a:r>
                        <a:rPr lang="it-IT" sz="800" u="none" strike="noStrike" dirty="0" smtClean="0">
                          <a:effectLst/>
                        </a:rPr>
                        <a:t>Benvenuti – </a:t>
                      </a:r>
                      <a:r>
                        <a:rPr lang="it-IT" sz="800" u="none" strike="noStrike" dirty="0" err="1" smtClean="0">
                          <a:effectLst/>
                        </a:rPr>
                        <a:t>V.</a:t>
                      </a:r>
                      <a:r>
                        <a:rPr lang="it-IT" sz="800" u="none" strike="noStrike" baseline="0" dirty="0" err="1" smtClean="0">
                          <a:effectLst/>
                        </a:rPr>
                        <a:t>Turatto</a:t>
                      </a:r>
                      <a:endParaRPr lang="it-IT" sz="800" b="0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453" marR="2453" marT="2453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0000"/>
                        </a:lnSpc>
                      </a:pPr>
                      <a:r>
                        <a:rPr lang="it-IT" sz="800" u="none" strike="noStrike" dirty="0">
                          <a:effectLst/>
                        </a:rPr>
                        <a:t>Art. 15 L. 241/90 e contratti di ricerca/liberalità</a:t>
                      </a:r>
                      <a:endParaRPr lang="it-IT" sz="800" b="0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453" marR="2453" marT="2453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181934"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it-IT" sz="800" u="none" strike="noStrike">
                          <a:effectLst/>
                        </a:rPr>
                        <a:t>18-nov</a:t>
                      </a:r>
                      <a:endParaRPr lang="it-IT" sz="800" b="0" i="0" u="none" strike="noStrike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453" marR="2453" marT="2453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it-IT" sz="800" u="none" strike="noStrike">
                          <a:effectLst/>
                        </a:rPr>
                        <a:t>Baldi, Candito</a:t>
                      </a:r>
                      <a:endParaRPr lang="it-IT" sz="800" b="0" i="0" u="none" strike="noStrike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453" marR="2453" marT="2453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0000"/>
                        </a:lnSpc>
                      </a:pPr>
                      <a:r>
                        <a:rPr lang="it-IT" sz="800" u="none" strike="noStrike" dirty="0">
                          <a:effectLst/>
                        </a:rPr>
                        <a:t>Firma digitale e pubblicazione </a:t>
                      </a:r>
                      <a:r>
                        <a:rPr lang="it-IT" sz="800" u="none" strike="noStrike" dirty="0" err="1">
                          <a:effectLst/>
                        </a:rPr>
                        <a:t>provv</a:t>
                      </a:r>
                      <a:r>
                        <a:rPr lang="it-IT" sz="800" u="none" strike="noStrike" dirty="0">
                          <a:effectLst/>
                        </a:rPr>
                        <a:t>. Acquisto Albo</a:t>
                      </a:r>
                      <a:endParaRPr lang="it-IT" sz="800" b="0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453" marR="2453" marT="2453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181934"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it-IT" sz="800" u="none" strike="noStrike">
                          <a:effectLst/>
                        </a:rPr>
                        <a:t>24-nov</a:t>
                      </a:r>
                      <a:endParaRPr lang="it-IT" sz="800" b="0" i="0" u="none" strike="noStrike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453" marR="2453" marT="2453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it-IT" sz="800" u="none" strike="noStrike">
                          <a:effectLst/>
                        </a:rPr>
                        <a:t>G. Scandurra, F. Braschi, M. Damastri</a:t>
                      </a:r>
                      <a:endParaRPr lang="it-IT" sz="800" b="0" i="0" u="none" strike="noStrike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453" marR="2453" marT="2453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0000"/>
                        </a:lnSpc>
                      </a:pPr>
                      <a:r>
                        <a:rPr lang="it-IT" sz="800" u="none" strike="noStrike" dirty="0">
                          <a:effectLst/>
                        </a:rPr>
                        <a:t>Dichiarazioni art. 35 bis Commissioni</a:t>
                      </a:r>
                      <a:endParaRPr lang="it-IT" sz="800" b="0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453" marR="2453" marT="2453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38762"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it-IT" sz="800" u="none" strike="noStrike">
                          <a:effectLst/>
                        </a:rPr>
                        <a:t>30-nov</a:t>
                      </a:r>
                      <a:endParaRPr lang="it-IT" sz="800" b="0" i="0" u="none" strike="noStrike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453" marR="2453" marT="2453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it-IT" sz="800" u="none" strike="noStrike">
                          <a:effectLst/>
                        </a:rPr>
                        <a:t>G. Lanzini, L. Collini, L. Giunti, C. Benvenuti, S. Urbani, S. Rossi</a:t>
                      </a:r>
                      <a:endParaRPr lang="it-IT" sz="800" b="0" i="0" u="none" strike="noStrike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453" marR="2453" marT="2453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0000"/>
                        </a:lnSpc>
                      </a:pPr>
                      <a:r>
                        <a:rPr lang="it-IT" sz="800" u="none" strike="noStrike" dirty="0">
                          <a:effectLst/>
                        </a:rPr>
                        <a:t>Progetti CRF e Regione Toscana per assegni ricerca. Apertura progetti e verifica importi € 24,000/26,000</a:t>
                      </a:r>
                      <a:endParaRPr lang="it-IT" sz="800" b="0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453" marR="2453" marT="2453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197233"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it-IT" sz="800" u="none" strike="noStrike">
                          <a:effectLst/>
                        </a:rPr>
                        <a:t>21-dic</a:t>
                      </a:r>
                      <a:endParaRPr lang="it-IT" sz="800" b="0" i="0" u="none" strike="noStrike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453" marR="2453" marT="2453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it-IT" sz="800" u="none" strike="noStrike" dirty="0">
                          <a:effectLst/>
                        </a:rPr>
                        <a:t>M. </a:t>
                      </a:r>
                      <a:r>
                        <a:rPr lang="it-IT" sz="800" u="none" strike="noStrike" dirty="0" err="1">
                          <a:effectLst/>
                        </a:rPr>
                        <a:t>Dalmastri</a:t>
                      </a:r>
                      <a:r>
                        <a:rPr lang="it-IT" sz="800" u="none" strike="noStrike" dirty="0">
                          <a:effectLst/>
                        </a:rPr>
                        <a:t> G. </a:t>
                      </a:r>
                      <a:r>
                        <a:rPr lang="it-IT" sz="800" u="none" strike="noStrike" dirty="0" err="1">
                          <a:effectLst/>
                        </a:rPr>
                        <a:t>Scandurra</a:t>
                      </a:r>
                      <a:r>
                        <a:rPr lang="it-IT" sz="800" u="none" strike="noStrike" dirty="0">
                          <a:effectLst/>
                        </a:rPr>
                        <a:t>, G. </a:t>
                      </a:r>
                      <a:r>
                        <a:rPr lang="it-IT" sz="800" u="none" strike="noStrike" dirty="0" err="1">
                          <a:effectLst/>
                        </a:rPr>
                        <a:t>Tirinnanzi</a:t>
                      </a:r>
                      <a:endParaRPr lang="it-IT" sz="800" b="0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453" marR="2453" marT="2453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it-IT" sz="800" u="none" strike="noStrike" dirty="0" err="1">
                          <a:effectLst/>
                        </a:rPr>
                        <a:t>Probelmatiche</a:t>
                      </a:r>
                      <a:r>
                        <a:rPr lang="it-IT" sz="800" u="none" strike="noStrike" dirty="0">
                          <a:effectLst/>
                        </a:rPr>
                        <a:t> contratti di insegnamento- interruzione per maternità non prevista da forma contratto</a:t>
                      </a:r>
                      <a:endParaRPr lang="it-IT" sz="800" b="0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453" marR="2453" marT="2453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8" name="Freccia angolare bidirezionale 7"/>
          <p:cNvSpPr/>
          <p:nvPr/>
        </p:nvSpPr>
        <p:spPr>
          <a:xfrm rot="5400000">
            <a:off x="1507925" y="2525318"/>
            <a:ext cx="1024925" cy="1045029"/>
          </a:xfrm>
          <a:prstGeom prst="leftUpArrow">
            <a:avLst>
              <a:gd name="adj1" fmla="val 13105"/>
              <a:gd name="adj2" fmla="val 25000"/>
              <a:gd name="adj3" fmla="val 18203"/>
            </a:avLst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189363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96A8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Freeform: Shape 23">
            <a:extLst>
              <a:ext uri="{FF2B5EF4-FFF2-40B4-BE49-F238E27FC236}">
                <a16:creationId xmlns:a16="http://schemas.microsoft.com/office/drawing/2014/main" xmlns="" id="{A6EF5A53-0A64-4CA5-B9C7-1CB97CB5CF1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8157843" y="6244836"/>
            <a:ext cx="4034156" cy="613164"/>
          </a:xfrm>
          <a:custGeom>
            <a:avLst/>
            <a:gdLst>
              <a:gd name="connsiteX0" fmla="*/ 1479137 w 4034156"/>
              <a:gd name="connsiteY0" fmla="*/ 230 h 613164"/>
              <a:gd name="connsiteX1" fmla="*/ 3482844 w 4034156"/>
              <a:gd name="connsiteY1" fmla="*/ 298555 h 613164"/>
              <a:gd name="connsiteX2" fmla="*/ 3831590 w 4034156"/>
              <a:gd name="connsiteY2" fmla="*/ 425010 h 613164"/>
              <a:gd name="connsiteX3" fmla="*/ 4034156 w 4034156"/>
              <a:gd name="connsiteY3" fmla="*/ 494088 h 613164"/>
              <a:gd name="connsiteX4" fmla="*/ 4034156 w 4034156"/>
              <a:gd name="connsiteY4" fmla="*/ 613164 h 613164"/>
              <a:gd name="connsiteX5" fmla="*/ 0 w 4034156"/>
              <a:gd name="connsiteY5" fmla="*/ 613164 h 613164"/>
              <a:gd name="connsiteX6" fmla="*/ 54792 w 4034156"/>
              <a:gd name="connsiteY6" fmla="*/ 512415 h 613164"/>
              <a:gd name="connsiteX7" fmla="*/ 168327 w 4034156"/>
              <a:gd name="connsiteY7" fmla="*/ 366637 h 613164"/>
              <a:gd name="connsiteX8" fmla="*/ 1192562 w 4034156"/>
              <a:gd name="connsiteY8" fmla="*/ 1522 h 613164"/>
              <a:gd name="connsiteX9" fmla="*/ 1479137 w 4034156"/>
              <a:gd name="connsiteY9" fmla="*/ 230 h 6131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034156" h="613164">
                <a:moveTo>
                  <a:pt x="1479137" y="230"/>
                </a:moveTo>
                <a:cubicBezTo>
                  <a:pt x="2152575" y="4287"/>
                  <a:pt x="2854487" y="63583"/>
                  <a:pt x="3482844" y="298555"/>
                </a:cubicBezTo>
                <a:cubicBezTo>
                  <a:pt x="3599338" y="342114"/>
                  <a:pt x="3715540" y="384216"/>
                  <a:pt x="3831590" y="425010"/>
                </a:cubicBezTo>
                <a:lnTo>
                  <a:pt x="4034156" y="494088"/>
                </a:lnTo>
                <a:lnTo>
                  <a:pt x="4034156" y="613164"/>
                </a:lnTo>
                <a:lnTo>
                  <a:pt x="0" y="613164"/>
                </a:lnTo>
                <a:lnTo>
                  <a:pt x="54792" y="512415"/>
                </a:lnTo>
                <a:cubicBezTo>
                  <a:pt x="88888" y="459433"/>
                  <a:pt x="126502" y="410480"/>
                  <a:pt x="168327" y="366637"/>
                </a:cubicBezTo>
                <a:cubicBezTo>
                  <a:pt x="428292" y="94062"/>
                  <a:pt x="821899" y="6565"/>
                  <a:pt x="1192562" y="1522"/>
                </a:cubicBezTo>
                <a:cubicBezTo>
                  <a:pt x="1287308" y="198"/>
                  <a:pt x="1382932" y="-349"/>
                  <a:pt x="1479137" y="23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5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 panose="020B0504020202020204" pitchFamily="34" charset="0"/>
              <a:ea typeface="+mn-ea"/>
              <a:cs typeface="+mn-cs"/>
            </a:endParaRPr>
          </a:p>
        </p:txBody>
      </p:sp>
      <p:sp>
        <p:nvSpPr>
          <p:cNvPr id="39" name="Freeform: Shape 25">
            <a:extLst>
              <a:ext uri="{FF2B5EF4-FFF2-40B4-BE49-F238E27FC236}">
                <a16:creationId xmlns:a16="http://schemas.microsoft.com/office/drawing/2014/main" xmlns="" id="{34ABFBEA-4EB0-4D02-A2C0-1733CD3D6F1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" y="688126"/>
            <a:ext cx="448491" cy="1634252"/>
          </a:xfrm>
          <a:custGeom>
            <a:avLst/>
            <a:gdLst>
              <a:gd name="connsiteX0" fmla="*/ 0 w 448491"/>
              <a:gd name="connsiteY0" fmla="*/ 0 h 1634252"/>
              <a:gd name="connsiteX1" fmla="*/ 12983 w 448491"/>
              <a:gd name="connsiteY1" fmla="*/ 10508 h 1634252"/>
              <a:gd name="connsiteX2" fmla="*/ 441611 w 448491"/>
              <a:gd name="connsiteY2" fmla="*/ 863751 h 1634252"/>
              <a:gd name="connsiteX3" fmla="*/ 251011 w 448491"/>
              <a:gd name="connsiteY3" fmla="*/ 1302895 h 1634252"/>
              <a:gd name="connsiteX4" fmla="*/ 74605 w 448491"/>
              <a:gd name="connsiteY4" fmla="*/ 1543249 h 1634252"/>
              <a:gd name="connsiteX5" fmla="*/ 0 w 448491"/>
              <a:gd name="connsiteY5" fmla="*/ 1634252 h 16342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8491" h="1634252">
                <a:moveTo>
                  <a:pt x="0" y="0"/>
                </a:moveTo>
                <a:lnTo>
                  <a:pt x="12983" y="10508"/>
                </a:lnTo>
                <a:cubicBezTo>
                  <a:pt x="278410" y="241022"/>
                  <a:pt x="489787" y="530267"/>
                  <a:pt x="441611" y="863751"/>
                </a:cubicBezTo>
                <a:cubicBezTo>
                  <a:pt x="418542" y="1022632"/>
                  <a:pt x="337007" y="1166302"/>
                  <a:pt x="251011" y="1302895"/>
                </a:cubicBezTo>
                <a:cubicBezTo>
                  <a:pt x="215138" y="1359902"/>
                  <a:pt x="154723" y="1442480"/>
                  <a:pt x="74605" y="1543249"/>
                </a:cubicBezTo>
                <a:lnTo>
                  <a:pt x="0" y="1634252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900">
              <a:solidFill>
                <a:prstClr val="white"/>
              </a:solidFill>
              <a:latin typeface="Avenir Next LT Pro" panose="020B0504020202020204" pitchFamily="34" charset="0"/>
            </a:endParaRPr>
          </a:p>
        </p:txBody>
      </p:sp>
      <p:sp>
        <p:nvSpPr>
          <p:cNvPr id="40" name="Freeform: Shape 27">
            <a:extLst>
              <a:ext uri="{FF2B5EF4-FFF2-40B4-BE49-F238E27FC236}">
                <a16:creationId xmlns:a16="http://schemas.microsoft.com/office/drawing/2014/main" xmlns="" id="{19E083F6-57F4-487B-A766-EA0462B1EED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7309459" y="6144069"/>
            <a:ext cx="4418271" cy="718159"/>
          </a:xfrm>
          <a:custGeom>
            <a:avLst/>
            <a:gdLst>
              <a:gd name="connsiteX0" fmla="*/ 1421452 w 4590626"/>
              <a:gd name="connsiteY0" fmla="*/ 0 h 713930"/>
              <a:gd name="connsiteX1" fmla="*/ 3247781 w 4590626"/>
              <a:gd name="connsiteY1" fmla="*/ 271915 h 713930"/>
              <a:gd name="connsiteX2" fmla="*/ 4517331 w 4590626"/>
              <a:gd name="connsiteY2" fmla="*/ 693394 h 713930"/>
              <a:gd name="connsiteX3" fmla="*/ 4590626 w 4590626"/>
              <a:gd name="connsiteY3" fmla="*/ 713930 h 713930"/>
              <a:gd name="connsiteX4" fmla="*/ 0 w 4590626"/>
              <a:gd name="connsiteY4" fmla="*/ 713930 h 713930"/>
              <a:gd name="connsiteX5" fmla="*/ 2854 w 4590626"/>
              <a:gd name="connsiteY5" fmla="*/ 705624 h 713930"/>
              <a:gd name="connsiteX6" fmla="*/ 226680 w 4590626"/>
              <a:gd name="connsiteY6" fmla="*/ 333970 h 713930"/>
              <a:gd name="connsiteX7" fmla="*/ 1160245 w 4590626"/>
              <a:gd name="connsiteY7" fmla="*/ 1178 h 713930"/>
              <a:gd name="connsiteX8" fmla="*/ 1421452 w 4590626"/>
              <a:gd name="connsiteY8" fmla="*/ 0 h 713930"/>
              <a:gd name="connsiteX0" fmla="*/ 1421452 w 4517331"/>
              <a:gd name="connsiteY0" fmla="*/ 0 h 713930"/>
              <a:gd name="connsiteX1" fmla="*/ 3247781 w 4517331"/>
              <a:gd name="connsiteY1" fmla="*/ 271915 h 713930"/>
              <a:gd name="connsiteX2" fmla="*/ 4517331 w 4517331"/>
              <a:gd name="connsiteY2" fmla="*/ 693394 h 713930"/>
              <a:gd name="connsiteX3" fmla="*/ 0 w 4517331"/>
              <a:gd name="connsiteY3" fmla="*/ 713930 h 713930"/>
              <a:gd name="connsiteX4" fmla="*/ 2854 w 4517331"/>
              <a:gd name="connsiteY4" fmla="*/ 705624 h 713930"/>
              <a:gd name="connsiteX5" fmla="*/ 226680 w 4517331"/>
              <a:gd name="connsiteY5" fmla="*/ 333970 h 713930"/>
              <a:gd name="connsiteX6" fmla="*/ 1160245 w 4517331"/>
              <a:gd name="connsiteY6" fmla="*/ 1178 h 713930"/>
              <a:gd name="connsiteX7" fmla="*/ 1421452 w 4517331"/>
              <a:gd name="connsiteY7" fmla="*/ 0 h 713930"/>
              <a:gd name="connsiteX0" fmla="*/ 0 w 4608771"/>
              <a:gd name="connsiteY0" fmla="*/ 713930 h 784834"/>
              <a:gd name="connsiteX1" fmla="*/ 2854 w 4608771"/>
              <a:gd name="connsiteY1" fmla="*/ 705624 h 784834"/>
              <a:gd name="connsiteX2" fmla="*/ 226680 w 4608771"/>
              <a:gd name="connsiteY2" fmla="*/ 333970 h 784834"/>
              <a:gd name="connsiteX3" fmla="*/ 1160245 w 4608771"/>
              <a:gd name="connsiteY3" fmla="*/ 1178 h 784834"/>
              <a:gd name="connsiteX4" fmla="*/ 1421452 w 4608771"/>
              <a:gd name="connsiteY4" fmla="*/ 0 h 784834"/>
              <a:gd name="connsiteX5" fmla="*/ 3247781 w 4608771"/>
              <a:gd name="connsiteY5" fmla="*/ 271915 h 784834"/>
              <a:gd name="connsiteX6" fmla="*/ 4608771 w 4608771"/>
              <a:gd name="connsiteY6" fmla="*/ 784834 h 784834"/>
              <a:gd name="connsiteX0" fmla="*/ 0 w 4418271"/>
              <a:gd name="connsiteY0" fmla="*/ 713930 h 718159"/>
              <a:gd name="connsiteX1" fmla="*/ 2854 w 4418271"/>
              <a:gd name="connsiteY1" fmla="*/ 705624 h 718159"/>
              <a:gd name="connsiteX2" fmla="*/ 226680 w 4418271"/>
              <a:gd name="connsiteY2" fmla="*/ 333970 h 718159"/>
              <a:gd name="connsiteX3" fmla="*/ 1160245 w 4418271"/>
              <a:gd name="connsiteY3" fmla="*/ 1178 h 718159"/>
              <a:gd name="connsiteX4" fmla="*/ 1421452 w 4418271"/>
              <a:gd name="connsiteY4" fmla="*/ 0 h 718159"/>
              <a:gd name="connsiteX5" fmla="*/ 3247781 w 4418271"/>
              <a:gd name="connsiteY5" fmla="*/ 271915 h 718159"/>
              <a:gd name="connsiteX6" fmla="*/ 4418271 w 4418271"/>
              <a:gd name="connsiteY6" fmla="*/ 718159 h 7181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18271" h="718159">
                <a:moveTo>
                  <a:pt x="0" y="713930"/>
                </a:moveTo>
                <a:lnTo>
                  <a:pt x="2854" y="705624"/>
                </a:lnTo>
                <a:cubicBezTo>
                  <a:pt x="60059" y="562888"/>
                  <a:pt x="131373" y="433874"/>
                  <a:pt x="226680" y="333970"/>
                </a:cubicBezTo>
                <a:cubicBezTo>
                  <a:pt x="463632" y="85526"/>
                  <a:pt x="822395" y="5774"/>
                  <a:pt x="1160245" y="1178"/>
                </a:cubicBezTo>
                <a:lnTo>
                  <a:pt x="1421452" y="0"/>
                </a:lnTo>
                <a:cubicBezTo>
                  <a:pt x="2035274" y="3698"/>
                  <a:pt x="2748311" y="152222"/>
                  <a:pt x="3247781" y="271915"/>
                </a:cubicBezTo>
                <a:cubicBezTo>
                  <a:pt x="3747251" y="391608"/>
                  <a:pt x="3902480" y="501606"/>
                  <a:pt x="4418271" y="718159"/>
                </a:cubicBezTo>
              </a:path>
            </a:pathLst>
          </a:cu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 Light"/>
              <a:ea typeface="+mn-ea"/>
              <a:cs typeface="+mn-cs"/>
            </a:endParaRPr>
          </a:p>
        </p:txBody>
      </p:sp>
      <p:sp useBgFill="1">
        <p:nvSpPr>
          <p:cNvPr id="41" name="Rectangle 29">
            <a:extLst>
              <a:ext uri="{FF2B5EF4-FFF2-40B4-BE49-F238E27FC236}">
                <a16:creationId xmlns:a16="http://schemas.microsoft.com/office/drawing/2014/main" xmlns="" id="{7A18C9FB-EC4C-4DAE-8F7D-C6E5AF60795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55864B54-E23E-4350-998C-2EA6B9A7DE94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762000" y="4083733"/>
            <a:ext cx="3810000" cy="1524000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buNone/>
            </a:pPr>
            <a:r>
              <a:rPr lang="en-US" sz="2400" b="0" kern="1200">
                <a:solidFill>
                  <a:schemeClr val="tx1">
                    <a:alpha val="70000"/>
                  </a:schemeClr>
                </a:solidFill>
                <a:effectLst/>
                <a:latin typeface="+mn-lt"/>
                <a:ea typeface="+mn-ea"/>
                <a:cs typeface="+mn-cs"/>
              </a:rPr>
              <a:t/>
            </a:r>
            <a:br>
              <a:rPr lang="en-US" sz="2400" b="0" kern="1200">
                <a:solidFill>
                  <a:schemeClr val="tx1">
                    <a:alpha val="70000"/>
                  </a:schemeClr>
                </a:solidFill>
                <a:effectLst/>
                <a:latin typeface="+mn-lt"/>
                <a:ea typeface="+mn-ea"/>
                <a:cs typeface="+mn-cs"/>
              </a:rPr>
            </a:br>
            <a:endParaRPr lang="en-US" sz="2400" kern="1200">
              <a:solidFill>
                <a:schemeClr val="tx1">
                  <a:alpha val="70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xmlns="" id="{A90EB1ED-CF74-44C2-853E-6177E160AB3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16200000" flipH="1">
            <a:off x="10653162" y="-776838"/>
            <a:ext cx="762001" cy="2315675"/>
          </a:xfrm>
          <a:custGeom>
            <a:avLst/>
            <a:gdLst>
              <a:gd name="connsiteX0" fmla="*/ 0 w 1085312"/>
              <a:gd name="connsiteY0" fmla="*/ 2315675 h 2315675"/>
              <a:gd name="connsiteX1" fmla="*/ 0 w 1085312"/>
              <a:gd name="connsiteY1" fmla="*/ 0 h 2315675"/>
              <a:gd name="connsiteX2" fmla="*/ 53089 w 1085312"/>
              <a:gd name="connsiteY2" fmla="*/ 4542 h 2315675"/>
              <a:gd name="connsiteX3" fmla="*/ 790077 w 1085312"/>
              <a:gd name="connsiteY3" fmla="*/ 872756 h 2315675"/>
              <a:gd name="connsiteX4" fmla="*/ 1085252 w 1085312"/>
              <a:gd name="connsiteY4" fmla="*/ 1943649 h 2315675"/>
              <a:gd name="connsiteX5" fmla="*/ 1064832 w 1085312"/>
              <a:gd name="connsiteY5" fmla="*/ 2198094 h 2315675"/>
              <a:gd name="connsiteX6" fmla="*/ 1043734 w 1085312"/>
              <a:gd name="connsiteY6" fmla="*/ 2315675 h 2315675"/>
              <a:gd name="connsiteX7" fmla="*/ 0 w 1085312"/>
              <a:gd name="connsiteY7" fmla="*/ 2315675 h 2315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85312" h="2315675">
                <a:moveTo>
                  <a:pt x="0" y="2315675"/>
                </a:moveTo>
                <a:lnTo>
                  <a:pt x="0" y="0"/>
                </a:lnTo>
                <a:lnTo>
                  <a:pt x="53089" y="4542"/>
                </a:lnTo>
                <a:cubicBezTo>
                  <a:pt x="405263" y="73503"/>
                  <a:pt x="612623" y="486635"/>
                  <a:pt x="790077" y="872756"/>
                </a:cubicBezTo>
                <a:cubicBezTo>
                  <a:pt x="937425" y="1193596"/>
                  <a:pt x="1088787" y="1533232"/>
                  <a:pt x="1085252" y="1943649"/>
                </a:cubicBezTo>
                <a:cubicBezTo>
                  <a:pt x="1084528" y="2029058"/>
                  <a:pt x="1077341" y="2113833"/>
                  <a:pt x="1064832" y="2198094"/>
                </a:cubicBezTo>
                <a:lnTo>
                  <a:pt x="1043734" y="2315675"/>
                </a:lnTo>
                <a:lnTo>
                  <a:pt x="0" y="2315675"/>
                </a:lnTo>
                <a:close/>
              </a:path>
            </a:pathLst>
          </a:custGeom>
          <a:solidFill>
            <a:schemeClr val="accent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prstClr val="white"/>
              </a:solidFill>
              <a:latin typeface="Avenir Next LT Pro" panose="020B0504020202020204" pitchFamily="34" charset="0"/>
            </a:endParaRPr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xmlns="" id="{57743230-5CA1-4096-8FEF-2A1530D8DDE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 flipH="1">
            <a:off x="0" y="5829359"/>
            <a:ext cx="4333874" cy="1028642"/>
            <a:chOff x="7153921" y="5829359"/>
            <a:chExt cx="5038078" cy="1028642"/>
          </a:xfrm>
        </p:grpSpPr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xmlns="" id="{CEAD3ABE-E984-4D7B-ADC3-7D4D38C9701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7963905" y="5913098"/>
              <a:ext cx="4228094" cy="944903"/>
            </a:xfrm>
            <a:custGeom>
              <a:avLst/>
              <a:gdLst>
                <a:gd name="connsiteX0" fmla="*/ 1673074 w 4228094"/>
                <a:gd name="connsiteY0" fmla="*/ 230 h 1137038"/>
                <a:gd name="connsiteX1" fmla="*/ 3676781 w 4228094"/>
                <a:gd name="connsiteY1" fmla="*/ 298555 h 1137038"/>
                <a:gd name="connsiteX2" fmla="*/ 4025527 w 4228094"/>
                <a:gd name="connsiteY2" fmla="*/ 425010 h 1137038"/>
                <a:gd name="connsiteX3" fmla="*/ 4228094 w 4228094"/>
                <a:gd name="connsiteY3" fmla="*/ 494088 h 1137038"/>
                <a:gd name="connsiteX4" fmla="*/ 4228094 w 4228094"/>
                <a:gd name="connsiteY4" fmla="*/ 1137038 h 1137038"/>
                <a:gd name="connsiteX5" fmla="*/ 0 w 4228094"/>
                <a:gd name="connsiteY5" fmla="*/ 1137038 h 1137038"/>
                <a:gd name="connsiteX6" fmla="*/ 18109 w 4228094"/>
                <a:gd name="connsiteY6" fmla="*/ 1068877 h 1137038"/>
                <a:gd name="connsiteX7" fmla="*/ 362264 w 4228094"/>
                <a:gd name="connsiteY7" fmla="*/ 366637 h 1137038"/>
                <a:gd name="connsiteX8" fmla="*/ 1386499 w 4228094"/>
                <a:gd name="connsiteY8" fmla="*/ 1522 h 1137038"/>
                <a:gd name="connsiteX9" fmla="*/ 1673074 w 4228094"/>
                <a:gd name="connsiteY9" fmla="*/ 230 h 11370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228094" h="1137038">
                  <a:moveTo>
                    <a:pt x="1673074" y="230"/>
                  </a:moveTo>
                  <a:cubicBezTo>
                    <a:pt x="2346512" y="4287"/>
                    <a:pt x="3048424" y="63583"/>
                    <a:pt x="3676781" y="298555"/>
                  </a:cubicBezTo>
                  <a:cubicBezTo>
                    <a:pt x="3793275" y="342114"/>
                    <a:pt x="3909477" y="384216"/>
                    <a:pt x="4025527" y="425010"/>
                  </a:cubicBezTo>
                  <a:lnTo>
                    <a:pt x="4228094" y="494088"/>
                  </a:lnTo>
                  <a:lnTo>
                    <a:pt x="4228094" y="1137038"/>
                  </a:lnTo>
                  <a:lnTo>
                    <a:pt x="0" y="1137038"/>
                  </a:lnTo>
                  <a:lnTo>
                    <a:pt x="18109" y="1068877"/>
                  </a:lnTo>
                  <a:cubicBezTo>
                    <a:pt x="95047" y="799139"/>
                    <a:pt x="194962" y="542008"/>
                    <a:pt x="362264" y="366637"/>
                  </a:cubicBezTo>
                  <a:cubicBezTo>
                    <a:pt x="622229" y="94062"/>
                    <a:pt x="1015836" y="6565"/>
                    <a:pt x="1386499" y="1522"/>
                  </a:cubicBezTo>
                  <a:cubicBezTo>
                    <a:pt x="1481245" y="198"/>
                    <a:pt x="1576869" y="-349"/>
                    <a:pt x="1673074" y="230"/>
                  </a:cubicBezTo>
                  <a:close/>
                </a:path>
              </a:pathLst>
            </a:custGeom>
            <a:solidFill>
              <a:schemeClr val="accent6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 sz="1500">
                <a:solidFill>
                  <a:schemeClr val="bg1"/>
                </a:solidFill>
                <a:latin typeface="Avenir Next LT Pro" panose="020B0504020202020204" pitchFamily="34" charset="0"/>
              </a:endParaRPr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xmlns="" id="{B18AFE34-D405-4581-A4CC-02072A13274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7153921" y="5829359"/>
              <a:ext cx="5038078" cy="1028642"/>
            </a:xfrm>
            <a:custGeom>
              <a:avLst/>
              <a:gdLst>
                <a:gd name="connsiteX0" fmla="*/ 1576991 w 5038078"/>
                <a:gd name="connsiteY0" fmla="*/ 210 h 1238015"/>
                <a:gd name="connsiteX1" fmla="*/ 3403320 w 5038078"/>
                <a:gd name="connsiteY1" fmla="*/ 272125 h 1238015"/>
                <a:gd name="connsiteX2" fmla="*/ 4672870 w 5038078"/>
                <a:gd name="connsiteY2" fmla="*/ 693604 h 1238015"/>
                <a:gd name="connsiteX3" fmla="*/ 5038078 w 5038078"/>
                <a:gd name="connsiteY3" fmla="*/ 795929 h 1238015"/>
                <a:gd name="connsiteX4" fmla="*/ 5038078 w 5038078"/>
                <a:gd name="connsiteY4" fmla="*/ 1238015 h 1238015"/>
                <a:gd name="connsiteX5" fmla="*/ 0 w 5038078"/>
                <a:gd name="connsiteY5" fmla="*/ 1238015 h 1238015"/>
                <a:gd name="connsiteX6" fmla="*/ 19230 w 5038078"/>
                <a:gd name="connsiteY6" fmla="*/ 1159819 h 1238015"/>
                <a:gd name="connsiteX7" fmla="*/ 382219 w 5038078"/>
                <a:gd name="connsiteY7" fmla="*/ 334180 h 1238015"/>
                <a:gd name="connsiteX8" fmla="*/ 1315784 w 5038078"/>
                <a:gd name="connsiteY8" fmla="*/ 1388 h 1238015"/>
                <a:gd name="connsiteX9" fmla="*/ 1576991 w 5038078"/>
                <a:gd name="connsiteY9" fmla="*/ 210 h 1238015"/>
                <a:gd name="connsiteX0" fmla="*/ 0 w 5129518"/>
                <a:gd name="connsiteY0" fmla="*/ 1237805 h 1329245"/>
                <a:gd name="connsiteX1" fmla="*/ 19230 w 5129518"/>
                <a:gd name="connsiteY1" fmla="*/ 1159609 h 1329245"/>
                <a:gd name="connsiteX2" fmla="*/ 382219 w 5129518"/>
                <a:gd name="connsiteY2" fmla="*/ 333970 h 1329245"/>
                <a:gd name="connsiteX3" fmla="*/ 1315784 w 5129518"/>
                <a:gd name="connsiteY3" fmla="*/ 1178 h 1329245"/>
                <a:gd name="connsiteX4" fmla="*/ 1576991 w 5129518"/>
                <a:gd name="connsiteY4" fmla="*/ 0 h 1329245"/>
                <a:gd name="connsiteX5" fmla="*/ 3403320 w 5129518"/>
                <a:gd name="connsiteY5" fmla="*/ 271915 h 1329245"/>
                <a:gd name="connsiteX6" fmla="*/ 4672870 w 5129518"/>
                <a:gd name="connsiteY6" fmla="*/ 693394 h 1329245"/>
                <a:gd name="connsiteX7" fmla="*/ 5038078 w 5129518"/>
                <a:gd name="connsiteY7" fmla="*/ 795719 h 1329245"/>
                <a:gd name="connsiteX8" fmla="*/ 5129518 w 5129518"/>
                <a:gd name="connsiteY8" fmla="*/ 1329245 h 1329245"/>
                <a:gd name="connsiteX0" fmla="*/ 0 w 5129518"/>
                <a:gd name="connsiteY0" fmla="*/ 1237805 h 1329245"/>
                <a:gd name="connsiteX1" fmla="*/ 19230 w 5129518"/>
                <a:gd name="connsiteY1" fmla="*/ 1159609 h 1329245"/>
                <a:gd name="connsiteX2" fmla="*/ 382219 w 5129518"/>
                <a:gd name="connsiteY2" fmla="*/ 333970 h 1329245"/>
                <a:gd name="connsiteX3" fmla="*/ 1315784 w 5129518"/>
                <a:gd name="connsiteY3" fmla="*/ 1178 h 1329245"/>
                <a:gd name="connsiteX4" fmla="*/ 1576991 w 5129518"/>
                <a:gd name="connsiteY4" fmla="*/ 0 h 1329245"/>
                <a:gd name="connsiteX5" fmla="*/ 3403320 w 5129518"/>
                <a:gd name="connsiteY5" fmla="*/ 271915 h 1329245"/>
                <a:gd name="connsiteX6" fmla="*/ 4672870 w 5129518"/>
                <a:gd name="connsiteY6" fmla="*/ 693394 h 1329245"/>
                <a:gd name="connsiteX7" fmla="*/ 5038078 w 5129518"/>
                <a:gd name="connsiteY7" fmla="*/ 795719 h 1329245"/>
                <a:gd name="connsiteX8" fmla="*/ 5129518 w 5129518"/>
                <a:gd name="connsiteY8" fmla="*/ 1329245 h 1329245"/>
                <a:gd name="connsiteX0" fmla="*/ 0 w 5049689"/>
                <a:gd name="connsiteY0" fmla="*/ 1237805 h 1423588"/>
                <a:gd name="connsiteX1" fmla="*/ 19230 w 5049689"/>
                <a:gd name="connsiteY1" fmla="*/ 1159609 h 1423588"/>
                <a:gd name="connsiteX2" fmla="*/ 382219 w 5049689"/>
                <a:gd name="connsiteY2" fmla="*/ 333970 h 1423588"/>
                <a:gd name="connsiteX3" fmla="*/ 1315784 w 5049689"/>
                <a:gd name="connsiteY3" fmla="*/ 1178 h 1423588"/>
                <a:gd name="connsiteX4" fmla="*/ 1576991 w 5049689"/>
                <a:gd name="connsiteY4" fmla="*/ 0 h 1423588"/>
                <a:gd name="connsiteX5" fmla="*/ 3403320 w 5049689"/>
                <a:gd name="connsiteY5" fmla="*/ 271915 h 1423588"/>
                <a:gd name="connsiteX6" fmla="*/ 4672870 w 5049689"/>
                <a:gd name="connsiteY6" fmla="*/ 693394 h 1423588"/>
                <a:gd name="connsiteX7" fmla="*/ 5038078 w 5049689"/>
                <a:gd name="connsiteY7" fmla="*/ 795719 h 1423588"/>
                <a:gd name="connsiteX8" fmla="*/ 5049689 w 5049689"/>
                <a:gd name="connsiteY8" fmla="*/ 1423588 h 1423588"/>
                <a:gd name="connsiteX0" fmla="*/ 0 w 5038078"/>
                <a:gd name="connsiteY0" fmla="*/ 1237805 h 1237805"/>
                <a:gd name="connsiteX1" fmla="*/ 19230 w 5038078"/>
                <a:gd name="connsiteY1" fmla="*/ 1159609 h 1237805"/>
                <a:gd name="connsiteX2" fmla="*/ 382219 w 5038078"/>
                <a:gd name="connsiteY2" fmla="*/ 333970 h 1237805"/>
                <a:gd name="connsiteX3" fmla="*/ 1315784 w 5038078"/>
                <a:gd name="connsiteY3" fmla="*/ 1178 h 1237805"/>
                <a:gd name="connsiteX4" fmla="*/ 1576991 w 5038078"/>
                <a:gd name="connsiteY4" fmla="*/ 0 h 1237805"/>
                <a:gd name="connsiteX5" fmla="*/ 3403320 w 5038078"/>
                <a:gd name="connsiteY5" fmla="*/ 271915 h 1237805"/>
                <a:gd name="connsiteX6" fmla="*/ 4672870 w 5038078"/>
                <a:gd name="connsiteY6" fmla="*/ 693394 h 1237805"/>
                <a:gd name="connsiteX7" fmla="*/ 5038078 w 5038078"/>
                <a:gd name="connsiteY7" fmla="*/ 795719 h 12378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038078" h="1237805">
                  <a:moveTo>
                    <a:pt x="0" y="1237805"/>
                  </a:moveTo>
                  <a:lnTo>
                    <a:pt x="19230" y="1159609"/>
                  </a:lnTo>
                  <a:cubicBezTo>
                    <a:pt x="96961" y="850027"/>
                    <a:pt x="191605" y="533778"/>
                    <a:pt x="382219" y="333970"/>
                  </a:cubicBezTo>
                  <a:cubicBezTo>
                    <a:pt x="619171" y="85526"/>
                    <a:pt x="977934" y="5774"/>
                    <a:pt x="1315784" y="1178"/>
                  </a:cubicBezTo>
                  <a:lnTo>
                    <a:pt x="1576991" y="0"/>
                  </a:lnTo>
                  <a:cubicBezTo>
                    <a:pt x="2190813" y="3698"/>
                    <a:pt x="2830589" y="57744"/>
                    <a:pt x="3403320" y="271915"/>
                  </a:cubicBezTo>
                  <a:cubicBezTo>
                    <a:pt x="3828046" y="430728"/>
                    <a:pt x="4248519" y="568281"/>
                    <a:pt x="4672870" y="693394"/>
                  </a:cubicBezTo>
                  <a:lnTo>
                    <a:pt x="5038078" y="795719"/>
                  </a:lnTo>
                </a:path>
              </a:pathLst>
            </a:custGeom>
            <a:noFill/>
            <a:ln w="19050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  <a:latin typeface="Avenir Next LT Pro Light"/>
              </a:endParaRPr>
            </a:p>
          </p:txBody>
        </p:sp>
      </p:grpSp>
      <p:sp>
        <p:nvSpPr>
          <p:cNvPr id="4" name="CasellaDiTesto 3">
            <a:extLst>
              <a:ext uri="{FF2B5EF4-FFF2-40B4-BE49-F238E27FC236}">
                <a16:creationId xmlns:a16="http://schemas.microsoft.com/office/drawing/2014/main" xmlns="" id="{304F5371-B7F5-4C67-95DC-1F2429B43251}"/>
              </a:ext>
            </a:extLst>
          </p:cNvPr>
          <p:cNvSpPr txBox="1"/>
          <p:nvPr/>
        </p:nvSpPr>
        <p:spPr>
          <a:xfrm>
            <a:off x="4114800" y="251946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t-IT" dirty="0"/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xmlns="" id="{FF3C75AF-ED0B-406D-9996-5B8B638EFB42}"/>
              </a:ext>
            </a:extLst>
          </p:cNvPr>
          <p:cNvSpPr txBox="1"/>
          <p:nvPr/>
        </p:nvSpPr>
        <p:spPr>
          <a:xfrm>
            <a:off x="2383277" y="237329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t-IT" dirty="0"/>
          </a:p>
        </p:txBody>
      </p:sp>
      <p:sp>
        <p:nvSpPr>
          <p:cNvPr id="12" name="CasellaDiTesto 11"/>
          <p:cNvSpPr txBox="1"/>
          <p:nvPr/>
        </p:nvSpPr>
        <p:spPr>
          <a:xfrm>
            <a:off x="9134764" y="176414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t-IT" dirty="0"/>
          </a:p>
        </p:txBody>
      </p:sp>
      <p:sp>
        <p:nvSpPr>
          <p:cNvPr id="19" name="CasellaDiTesto 18">
            <a:extLst>
              <a:ext uri="{FF2B5EF4-FFF2-40B4-BE49-F238E27FC236}">
                <a16:creationId xmlns:a16="http://schemas.microsoft.com/office/drawing/2014/main" xmlns="" id="{F7179510-F514-4E6A-BAEE-AAE8836DC78A}"/>
              </a:ext>
            </a:extLst>
          </p:cNvPr>
          <p:cNvSpPr txBox="1"/>
          <p:nvPr/>
        </p:nvSpPr>
        <p:spPr>
          <a:xfrm>
            <a:off x="132299" y="193055"/>
            <a:ext cx="2343343" cy="1477328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/>
              <a:t>Tabella di riepilogo gruppi di lavoro e attività coordinate durante il periodo di riferimento:</a:t>
            </a:r>
          </a:p>
        </p:txBody>
      </p:sp>
      <p:cxnSp>
        <p:nvCxnSpPr>
          <p:cNvPr id="20" name="Connettore a gomito 20">
            <a:extLst>
              <a:ext uri="{FF2B5EF4-FFF2-40B4-BE49-F238E27FC236}">
                <a16:creationId xmlns:a16="http://schemas.microsoft.com/office/drawing/2014/main" xmlns="" id="{A5321FC6-50D6-461E-A13A-BBE38E46F45F}"/>
              </a:ext>
            </a:extLst>
          </p:cNvPr>
          <p:cNvCxnSpPr>
            <a:cxnSpLocks/>
          </p:cNvCxnSpPr>
          <p:nvPr/>
        </p:nvCxnSpPr>
        <p:spPr>
          <a:xfrm rot="16200000" flipH="1">
            <a:off x="1387811" y="1503325"/>
            <a:ext cx="713074" cy="1026856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Tabel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4427255"/>
              </p:ext>
            </p:extLst>
          </p:nvPr>
        </p:nvGraphicFramePr>
        <p:xfrm>
          <a:off x="2650734" y="735900"/>
          <a:ext cx="9317449" cy="5679346"/>
        </p:xfrm>
        <a:graphic>
          <a:graphicData uri="http://schemas.openxmlformats.org/drawingml/2006/table">
            <a:tbl>
              <a:tblPr>
                <a:tableStyleId>{8A107856-5554-42FB-B03E-39F5DBC370BA}</a:tableStyleId>
              </a:tblPr>
              <a:tblGrid>
                <a:gridCol w="1728341"/>
                <a:gridCol w="1612454"/>
                <a:gridCol w="1231454"/>
                <a:gridCol w="1989694"/>
                <a:gridCol w="628204"/>
                <a:gridCol w="942529"/>
                <a:gridCol w="434115"/>
                <a:gridCol w="750658"/>
              </a:tblGrid>
              <a:tr h="638569"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u="none" strike="noStrike" dirty="0">
                          <a:effectLst/>
                        </a:rPr>
                        <a:t>Processo</a:t>
                      </a:r>
                      <a:endParaRPr lang="it-IT" sz="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33" marR="5333" marT="53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u="none" strike="noStrike" dirty="0">
                          <a:effectLst/>
                        </a:rPr>
                        <a:t>Gruppo</a:t>
                      </a:r>
                      <a:endParaRPr lang="it-IT" sz="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33" marR="5333" marT="53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u="none" strike="noStrike" dirty="0">
                          <a:effectLst/>
                        </a:rPr>
                        <a:t>Strumenti </a:t>
                      </a:r>
                      <a:r>
                        <a:rPr lang="it-IT" sz="800" u="none" strike="noStrike" dirty="0" err="1">
                          <a:effectLst/>
                        </a:rPr>
                        <a:t>inf</a:t>
                      </a:r>
                      <a:r>
                        <a:rPr lang="it-IT" sz="800" u="none" strike="noStrike" dirty="0">
                          <a:effectLst/>
                        </a:rPr>
                        <a:t>. </a:t>
                      </a:r>
                      <a:endParaRPr lang="it-IT" sz="800" u="none" strike="noStrike" dirty="0" smtClean="0">
                        <a:effectLst/>
                      </a:endParaRPr>
                    </a:p>
                    <a:p>
                      <a:pPr algn="l" fontAlgn="ctr"/>
                      <a:r>
                        <a:rPr lang="it-IT" sz="800" u="none" strike="noStrike" dirty="0" smtClean="0">
                          <a:effectLst/>
                        </a:rPr>
                        <a:t>attualmente </a:t>
                      </a:r>
                      <a:r>
                        <a:rPr lang="it-IT" sz="800" u="none" strike="noStrike" dirty="0">
                          <a:effectLst/>
                        </a:rPr>
                        <a:t>a </a:t>
                      </a:r>
                      <a:endParaRPr lang="it-IT" sz="800" u="none" strike="noStrike" dirty="0" smtClean="0">
                        <a:effectLst/>
                      </a:endParaRPr>
                    </a:p>
                    <a:p>
                      <a:pPr algn="l" fontAlgn="ctr"/>
                      <a:r>
                        <a:rPr lang="it-IT" sz="800" u="none" strike="noStrike" dirty="0" smtClean="0">
                          <a:effectLst/>
                        </a:rPr>
                        <a:t>disposizione </a:t>
                      </a:r>
                      <a:endParaRPr lang="it-IT" sz="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33" marR="5333" marT="53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u="none" strike="noStrike">
                          <a:effectLst/>
                        </a:rPr>
                        <a:t>Azioni proposte</a:t>
                      </a:r>
                      <a:endParaRPr lang="it-IT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33" marR="5333" marT="53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u="none" strike="noStrike" dirty="0">
                          <a:effectLst/>
                        </a:rPr>
                        <a:t>Modulistica </a:t>
                      </a:r>
                      <a:endParaRPr lang="it-IT" sz="800" u="none" strike="noStrike" dirty="0" smtClean="0">
                        <a:effectLst/>
                      </a:endParaRPr>
                    </a:p>
                    <a:p>
                      <a:pPr algn="l" fontAlgn="ctr"/>
                      <a:r>
                        <a:rPr lang="it-IT" sz="800" u="none" strike="noStrike" dirty="0" smtClean="0">
                          <a:effectLst/>
                        </a:rPr>
                        <a:t>comune</a:t>
                      </a:r>
                      <a:endParaRPr lang="it-IT" sz="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33" marR="5333" marT="53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u="none" strike="noStrike" dirty="0">
                          <a:effectLst/>
                        </a:rPr>
                        <a:t>Utilizzo </a:t>
                      </a:r>
                      <a:endParaRPr lang="it-IT" sz="800" u="none" strike="noStrike" dirty="0" smtClean="0">
                        <a:effectLst/>
                      </a:endParaRPr>
                    </a:p>
                    <a:p>
                      <a:pPr algn="l" fontAlgn="ctr"/>
                      <a:r>
                        <a:rPr lang="it-IT" sz="800" u="none" strike="noStrike" dirty="0" smtClean="0">
                          <a:effectLst/>
                        </a:rPr>
                        <a:t>Cartella </a:t>
                      </a:r>
                      <a:r>
                        <a:rPr lang="it-IT" sz="800" u="none" strike="noStrike" dirty="0">
                          <a:effectLst/>
                        </a:rPr>
                        <a:t>condivisa </a:t>
                      </a:r>
                      <a:endParaRPr lang="it-IT" sz="800" u="none" strike="noStrike" dirty="0" smtClean="0">
                        <a:effectLst/>
                      </a:endParaRPr>
                    </a:p>
                    <a:p>
                      <a:pPr algn="l" fontAlgn="ctr"/>
                      <a:r>
                        <a:rPr lang="it-IT" sz="800" u="none" strike="noStrike" dirty="0" err="1" smtClean="0">
                          <a:effectLst/>
                        </a:rPr>
                        <a:t>Coordinamneto</a:t>
                      </a:r>
                      <a:endParaRPr lang="it-IT" sz="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33" marR="5333" marT="53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u="none" strike="noStrike">
                          <a:effectLst/>
                        </a:rPr>
                        <a:t>Aggiornamneto sito web Coordinamento</a:t>
                      </a:r>
                      <a:endParaRPr lang="it-IT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33" marR="5333" marT="53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u="none" strike="noStrike">
                          <a:effectLst/>
                        </a:rPr>
                        <a:t>Proposta Coordinamento servizi “ a regime” dal 1.1.2022</a:t>
                      </a:r>
                      <a:endParaRPr lang="it-IT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33" marR="5333" marT="5333" marB="0" anchor="ctr"/>
                </a:tc>
              </a:tr>
              <a:tr h="295536"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u="none" strike="noStrike">
                          <a:effectLst/>
                        </a:rPr>
                        <a:t>Elezioni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33" marR="5333" marT="53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u="none" strike="noStrike" dirty="0">
                          <a:effectLst/>
                        </a:rPr>
                        <a:t>R. Bonucci, </a:t>
                      </a:r>
                      <a:endParaRPr lang="it-IT" sz="800" u="none" strike="noStrike" dirty="0" smtClean="0">
                        <a:effectLst/>
                      </a:endParaRPr>
                    </a:p>
                    <a:p>
                      <a:pPr algn="l" fontAlgn="ctr"/>
                      <a:r>
                        <a:rPr lang="it-IT" sz="800" u="none" strike="noStrike" dirty="0" smtClean="0">
                          <a:effectLst/>
                        </a:rPr>
                        <a:t>V</a:t>
                      </a:r>
                      <a:r>
                        <a:rPr lang="it-IT" sz="800" u="none" strike="noStrike" dirty="0">
                          <a:effectLst/>
                        </a:rPr>
                        <a:t>. </a:t>
                      </a:r>
                      <a:r>
                        <a:rPr lang="it-IT" sz="800" u="none" strike="noStrike" dirty="0" err="1">
                          <a:effectLst/>
                        </a:rPr>
                        <a:t>Turatto</a:t>
                      </a:r>
                      <a:endParaRPr lang="it-IT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33" marR="5333" marT="53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u="none" strike="noStrike">
                          <a:effectLst/>
                        </a:rPr>
                        <a:t>e-ligo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33" marR="5333" marT="53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u="none" strike="noStrike">
                          <a:effectLst/>
                        </a:rPr>
                        <a:t>Attivazione profilo “Assemblee” -Formazione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33" marR="5333" marT="53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u="none" strike="noStrike">
                          <a:effectLst/>
                        </a:rPr>
                        <a:t>si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33" marR="5333" marT="53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u="none" strike="noStrike">
                          <a:effectLst/>
                        </a:rPr>
                        <a:t>x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33" marR="5333" marT="53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u="none" strike="noStrike">
                          <a:effectLst/>
                        </a:rPr>
                        <a:t>x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33" marR="5333" marT="53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u="none" strike="noStrike">
                          <a:effectLst/>
                        </a:rPr>
                        <a:t>SI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33" marR="5333" marT="5333" marB="0" anchor="ctr"/>
                </a:tc>
              </a:tr>
              <a:tr h="309153"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u="none" strike="noStrike" dirty="0">
                          <a:effectLst/>
                        </a:rPr>
                        <a:t>Gestione personale strutturato</a:t>
                      </a:r>
                      <a:r>
                        <a:rPr lang="it-IT" sz="800" u="none" strike="noStrike" dirty="0" smtClean="0">
                          <a:effectLst/>
                        </a:rPr>
                        <a:t>:</a:t>
                      </a:r>
                    </a:p>
                    <a:p>
                      <a:pPr algn="l" fontAlgn="ctr"/>
                      <a:r>
                        <a:rPr lang="it-IT" sz="800" u="none" strike="noStrike" dirty="0" smtClean="0">
                          <a:effectLst/>
                        </a:rPr>
                        <a:t>scatti </a:t>
                      </a:r>
                      <a:r>
                        <a:rPr lang="it-IT" sz="800" u="none" strike="noStrike" dirty="0" err="1">
                          <a:effectLst/>
                        </a:rPr>
                        <a:t>stip</a:t>
                      </a:r>
                      <a:r>
                        <a:rPr lang="it-IT" sz="800" u="none" strike="noStrike" dirty="0">
                          <a:effectLst/>
                        </a:rPr>
                        <a:t>, valutazioni annuali, benefit</a:t>
                      </a:r>
                      <a:endParaRPr lang="it-IT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33" marR="5333" marT="53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u="none" strike="noStrike" dirty="0">
                          <a:effectLst/>
                        </a:rPr>
                        <a:t>G. </a:t>
                      </a:r>
                      <a:r>
                        <a:rPr lang="it-IT" sz="800" u="none" strike="noStrike" dirty="0" err="1">
                          <a:effectLst/>
                        </a:rPr>
                        <a:t>Tirinnanzi</a:t>
                      </a:r>
                      <a:r>
                        <a:rPr lang="it-IT" sz="800" u="none" strike="noStrike" dirty="0">
                          <a:effectLst/>
                        </a:rPr>
                        <a:t>, </a:t>
                      </a:r>
                      <a:endParaRPr lang="it-IT" sz="800" u="none" strike="noStrike" dirty="0" smtClean="0">
                        <a:effectLst/>
                      </a:endParaRPr>
                    </a:p>
                    <a:p>
                      <a:pPr algn="l" fontAlgn="ctr"/>
                      <a:r>
                        <a:rPr lang="it-IT" sz="800" u="none" strike="noStrike" dirty="0" smtClean="0">
                          <a:effectLst/>
                        </a:rPr>
                        <a:t>L</a:t>
                      </a:r>
                      <a:r>
                        <a:rPr lang="it-IT" sz="800" u="none" strike="noStrike" dirty="0">
                          <a:effectLst/>
                        </a:rPr>
                        <a:t>. Sarteanesi</a:t>
                      </a:r>
                      <a:r>
                        <a:rPr lang="it-IT" sz="800" u="none" strike="noStrike" dirty="0" smtClean="0">
                          <a:effectLst/>
                        </a:rPr>
                        <a:t>,</a:t>
                      </a:r>
                    </a:p>
                    <a:p>
                      <a:pPr algn="l" fontAlgn="ctr"/>
                      <a:r>
                        <a:rPr lang="it-IT" sz="800" u="none" strike="noStrike" dirty="0" smtClean="0">
                          <a:effectLst/>
                        </a:rPr>
                        <a:t>G</a:t>
                      </a:r>
                      <a:r>
                        <a:rPr lang="it-IT" sz="800" u="none" strike="noStrike" dirty="0">
                          <a:effectLst/>
                        </a:rPr>
                        <a:t>. </a:t>
                      </a:r>
                      <a:r>
                        <a:rPr lang="it-IT" sz="800" u="none" strike="noStrike" dirty="0" err="1">
                          <a:effectLst/>
                        </a:rPr>
                        <a:t>Scandurra</a:t>
                      </a:r>
                      <a:endParaRPr lang="it-IT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33" marR="5333" marT="53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u="none" strike="noStrike">
                          <a:effectLst/>
                        </a:rPr>
                        <a:t> 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33" marR="5333" marT="53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u="none" strike="noStrike">
                          <a:effectLst/>
                        </a:rPr>
                        <a:t>Mailing list di funzione -Pubblicazione processo e slides riassuntive su sito web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33" marR="5333" marT="53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u="none" strike="noStrike">
                          <a:effectLst/>
                        </a:rPr>
                        <a:t>si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33" marR="5333" marT="53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u="none" strike="noStrike">
                          <a:effectLst/>
                        </a:rPr>
                        <a:t>x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33" marR="5333" marT="53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u="none" strike="noStrike">
                          <a:effectLst/>
                        </a:rPr>
                        <a:t>x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33" marR="5333" marT="53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u="none" strike="noStrike">
                          <a:effectLst/>
                        </a:rPr>
                        <a:t>SI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33" marR="5333" marT="5333" marB="0" anchor="ctr"/>
                </a:tc>
              </a:tr>
              <a:tr h="817003"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u="none" strike="noStrike" dirty="0">
                          <a:effectLst/>
                        </a:rPr>
                        <a:t>Gestione personale strutturato: </a:t>
                      </a:r>
                      <a:endParaRPr lang="it-IT" sz="800" u="none" strike="noStrike" dirty="0" smtClean="0">
                        <a:effectLst/>
                      </a:endParaRPr>
                    </a:p>
                    <a:p>
                      <a:pPr algn="l" fontAlgn="ctr"/>
                      <a:r>
                        <a:rPr lang="it-IT" sz="800" u="none" strike="noStrike" dirty="0" smtClean="0">
                          <a:effectLst/>
                        </a:rPr>
                        <a:t>Presenze</a:t>
                      </a:r>
                      <a:endParaRPr lang="it-IT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33" marR="5333" marT="53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u="none" strike="noStrike">
                          <a:effectLst/>
                        </a:rPr>
                        <a:t>B. Novigno, L. Sarteanesi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33" marR="5333" marT="53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u="none" strike="noStrike">
                          <a:effectLst/>
                        </a:rPr>
                        <a:t>Applicativo interno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33" marR="5333" marT="53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u="none" strike="noStrike">
                          <a:effectLst/>
                        </a:rPr>
                        <a:t>Dismissione applicativo Dief e uso Job Time; Criticità individuazione Referente Presenze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33" marR="5333" marT="53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u="none" strike="noStrike">
                          <a:effectLst/>
                        </a:rPr>
                        <a:t>no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33" marR="5333" marT="53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u="none" strike="noStrike">
                          <a:effectLst/>
                        </a:rPr>
                        <a:t>no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33" marR="5333" marT="53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u="none" strike="noStrike">
                          <a:effectLst/>
                        </a:rPr>
                        <a:t>x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33" marR="5333" marT="53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u="none" strike="noStrike">
                          <a:effectLst/>
                        </a:rPr>
                        <a:t>NO per crticità Job Time; tuttavia il Rad ha delegato S. Urbani dal 1.1.2022 alla gestine Job Time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33" marR="5333" marT="5333" marB="0" anchor="ctr"/>
                </a:tc>
              </a:tr>
              <a:tr h="295536"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u="none" strike="noStrike">
                          <a:effectLst/>
                        </a:rPr>
                        <a:t>Collaboratori esterni 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33" marR="5333" marT="53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u="none" strike="noStrike">
                          <a:effectLst/>
                        </a:rPr>
                        <a:t>S. Di Marco, M. Mannini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33" marR="5333" marT="53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u="none" strike="noStrike">
                          <a:effectLst/>
                        </a:rPr>
                        <a:t>Priamo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33" marR="5333" marT="53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u="none" strike="noStrike">
                          <a:effectLst/>
                        </a:rPr>
                        <a:t>Servizio già attivo 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33" marR="5333" marT="53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u="none" strike="noStrike">
                          <a:effectLst/>
                        </a:rPr>
                        <a:t>si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33" marR="5333" marT="53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u="none" strike="noStrike">
                          <a:effectLst/>
                        </a:rPr>
                        <a:t>si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33" marR="5333" marT="53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u="none" strike="noStrike">
                          <a:effectLst/>
                        </a:rPr>
                        <a:t>si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33" marR="5333" marT="53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u="none" strike="noStrike">
                          <a:effectLst/>
                        </a:rPr>
                        <a:t>SI-già esistente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33" marR="5333" marT="5333" marB="0" anchor="ctr"/>
                </a:tc>
              </a:tr>
              <a:tr h="309153"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u="none" strike="noStrike">
                          <a:effectLst/>
                        </a:rPr>
                        <a:t>Collaborazioni e conferenzieri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33" marR="5333" marT="53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u="none" strike="noStrike" dirty="0">
                          <a:effectLst/>
                        </a:rPr>
                        <a:t>S. Di Marco, </a:t>
                      </a:r>
                      <a:endParaRPr lang="it-IT" sz="800" u="none" strike="noStrike" dirty="0" smtClean="0">
                        <a:effectLst/>
                      </a:endParaRPr>
                    </a:p>
                    <a:p>
                      <a:pPr algn="l" fontAlgn="ctr"/>
                      <a:r>
                        <a:rPr lang="it-IT" sz="800" u="none" strike="noStrike" dirty="0" smtClean="0">
                          <a:effectLst/>
                        </a:rPr>
                        <a:t>Mannini con </a:t>
                      </a:r>
                      <a:r>
                        <a:rPr lang="it-IT" sz="800" u="none" strike="noStrike" dirty="0">
                          <a:effectLst/>
                        </a:rPr>
                        <a:t>partecipazione </a:t>
                      </a:r>
                      <a:endParaRPr lang="it-IT" sz="800" u="none" strike="noStrike" dirty="0" smtClean="0">
                        <a:effectLst/>
                      </a:endParaRPr>
                    </a:p>
                    <a:p>
                      <a:pPr algn="l" fontAlgn="ctr"/>
                      <a:r>
                        <a:rPr lang="it-IT" sz="800" u="none" strike="noStrike" dirty="0" smtClean="0">
                          <a:effectLst/>
                        </a:rPr>
                        <a:t>di </a:t>
                      </a:r>
                      <a:r>
                        <a:rPr lang="it-IT" sz="800" u="none" strike="noStrike" dirty="0">
                          <a:effectLst/>
                        </a:rPr>
                        <a:t>G. </a:t>
                      </a:r>
                      <a:r>
                        <a:rPr lang="it-IT" sz="800" u="none" strike="noStrike" dirty="0" err="1">
                          <a:effectLst/>
                        </a:rPr>
                        <a:t>Scandurra</a:t>
                      </a:r>
                      <a:r>
                        <a:rPr lang="it-IT" sz="800" u="none" strike="noStrike" dirty="0">
                          <a:effectLst/>
                        </a:rPr>
                        <a:t>, G. </a:t>
                      </a:r>
                      <a:r>
                        <a:rPr lang="it-IT" sz="800" u="none" strike="noStrike" dirty="0" err="1">
                          <a:effectLst/>
                        </a:rPr>
                        <a:t>Tirinnanzi</a:t>
                      </a:r>
                      <a:r>
                        <a:rPr lang="it-IT" sz="800" u="none" strike="noStrike" dirty="0">
                          <a:effectLst/>
                        </a:rPr>
                        <a:t> </a:t>
                      </a:r>
                      <a:endParaRPr lang="it-IT" sz="800" u="none" strike="noStrike" dirty="0" smtClean="0">
                        <a:effectLst/>
                      </a:endParaRPr>
                    </a:p>
                    <a:p>
                      <a:pPr algn="l" fontAlgn="ctr"/>
                      <a:r>
                        <a:rPr lang="it-IT" sz="800" u="none" strike="noStrike" dirty="0" smtClean="0">
                          <a:effectLst/>
                        </a:rPr>
                        <a:t>per </a:t>
                      </a:r>
                      <a:r>
                        <a:rPr lang="it-IT" sz="800" u="none" strike="noStrike" dirty="0">
                          <a:effectLst/>
                        </a:rPr>
                        <a:t>gli incarichi di didattica</a:t>
                      </a:r>
                      <a:endParaRPr lang="it-IT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33" marR="5333" marT="53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u="none" strike="noStrike" dirty="0">
                          <a:effectLst/>
                        </a:rPr>
                        <a:t> </a:t>
                      </a:r>
                      <a:endParaRPr lang="it-IT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33" marR="5333" marT="53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u="none" strike="noStrike">
                          <a:effectLst/>
                        </a:rPr>
                        <a:t>Servizio già attivo 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33" marR="5333" marT="53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u="none" strike="noStrike">
                          <a:effectLst/>
                        </a:rPr>
                        <a:t>si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33" marR="5333" marT="53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u="none" strike="noStrike">
                          <a:effectLst/>
                        </a:rPr>
                        <a:t>No 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33" marR="5333" marT="53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u="none" strike="noStrike">
                          <a:effectLst/>
                        </a:rPr>
                        <a:t>x 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33" marR="5333" marT="53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u="none" strike="noStrike">
                          <a:effectLst/>
                        </a:rPr>
                        <a:t>SI-già esistente 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33" marR="5333" marT="5333" marB="0" anchor="ctr"/>
                </a:tc>
              </a:tr>
              <a:tr h="295536"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u="none" strike="noStrike">
                          <a:effectLst/>
                        </a:rPr>
                        <a:t>Premi di laurea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33" marR="5333" marT="53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u="none" strike="noStrike">
                          <a:effectLst/>
                        </a:rPr>
                        <a:t>G. Tirinnanzi – G. Scandurra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33" marR="5333" marT="53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u="none" strike="noStrike">
                          <a:effectLst/>
                        </a:rPr>
                        <a:t> 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33" marR="5333" marT="53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u="none" strike="noStrike" dirty="0">
                          <a:effectLst/>
                        </a:rPr>
                        <a:t>Revisione format delibere</a:t>
                      </a:r>
                      <a:endParaRPr lang="it-IT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33" marR="5333" marT="53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u="none" strike="noStrike">
                          <a:effectLst/>
                        </a:rPr>
                        <a:t>si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33" marR="5333" marT="53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u="none" strike="noStrike">
                          <a:effectLst/>
                        </a:rPr>
                        <a:t>si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33" marR="5333" marT="53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u="none" strike="noStrike">
                          <a:effectLst/>
                        </a:rPr>
                        <a:t>x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33" marR="5333" marT="53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u="none" strike="noStrike">
                          <a:effectLst/>
                        </a:rPr>
                        <a:t>SI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33" marR="5333" marT="5333" marB="0" anchor="ctr"/>
                </a:tc>
              </a:tr>
              <a:tr h="295536"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u="none" strike="noStrike" dirty="0">
                          <a:effectLst/>
                        </a:rPr>
                        <a:t>Supporto al Dottorato di Ricerca </a:t>
                      </a:r>
                      <a:endParaRPr lang="it-IT" sz="800" u="none" strike="noStrike" dirty="0" smtClean="0">
                        <a:effectLst/>
                      </a:endParaRPr>
                    </a:p>
                    <a:p>
                      <a:pPr algn="l" fontAlgn="ctr"/>
                      <a:r>
                        <a:rPr lang="it-IT" sz="800" u="none" strike="noStrike" dirty="0" smtClean="0">
                          <a:effectLst/>
                        </a:rPr>
                        <a:t>e </a:t>
                      </a:r>
                      <a:r>
                        <a:rPr lang="it-IT" sz="800" u="none" strike="noStrike" dirty="0">
                          <a:effectLst/>
                        </a:rPr>
                        <a:t>alle Relazioni Internazionali</a:t>
                      </a:r>
                      <a:endParaRPr lang="it-IT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33" marR="5333" marT="53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u="none" strike="noStrike">
                          <a:effectLst/>
                        </a:rPr>
                        <a:t>M. Mellini – B. Rizzo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33" marR="5333" marT="53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u="none" strike="noStrike">
                          <a:effectLst/>
                        </a:rPr>
                        <a:t> 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33" marR="5333" marT="53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u="none" strike="noStrike">
                          <a:effectLst/>
                        </a:rPr>
                        <a:t>Riuinioni virtuali, webwx –Sviluppo sito – Guida Dottorandi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33" marR="5333" marT="53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u="none" strike="noStrike">
                          <a:effectLst/>
                        </a:rPr>
                        <a:t>si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33" marR="5333" marT="53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u="none" strike="noStrike">
                          <a:effectLst/>
                        </a:rPr>
                        <a:t>si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33" marR="5333" marT="53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u="none" strike="noStrike">
                          <a:effectLst/>
                        </a:rPr>
                        <a:t>x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33" marR="5333" marT="53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u="none" strike="noStrike">
                          <a:effectLst/>
                        </a:rPr>
                        <a:t>SI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33" marR="5333" marT="5333" marB="0" anchor="ctr"/>
                </a:tc>
              </a:tr>
              <a:tr h="295536"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u="none" strike="noStrike">
                          <a:effectLst/>
                        </a:rPr>
                        <a:t>Frequentatori volontari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33" marR="5333" marT="53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u="none" strike="noStrike">
                          <a:effectLst/>
                        </a:rPr>
                        <a:t>B. Novigno – G. Scandurra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33" marR="5333" marT="53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u="none" strike="noStrike">
                          <a:effectLst/>
                        </a:rPr>
                        <a:t> 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33" marR="5333" marT="53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u="none" strike="noStrike">
                          <a:effectLst/>
                        </a:rPr>
                        <a:t>Creazione applicativo comune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33" marR="5333" marT="53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u="none" strike="noStrike">
                          <a:effectLst/>
                        </a:rPr>
                        <a:t>si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33" marR="5333" marT="53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u="none" strike="noStrike">
                          <a:effectLst/>
                        </a:rPr>
                        <a:t>si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33" marR="5333" marT="53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u="none" strike="noStrike">
                          <a:effectLst/>
                        </a:rPr>
                        <a:t>x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33" marR="5333" marT="53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u="none" strike="noStrike">
                          <a:effectLst/>
                        </a:rPr>
                        <a:t>SI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33" marR="5333" marT="5333" marB="0" anchor="ctr"/>
                </a:tc>
              </a:tr>
              <a:tr h="295536"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u="none" strike="noStrike">
                          <a:effectLst/>
                        </a:rPr>
                        <a:t>Laboratori congiunti – Spin off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33" marR="5333" marT="53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u="none" strike="noStrike">
                          <a:effectLst/>
                        </a:rPr>
                        <a:t>L. Collini – V. Turatto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33" marR="5333" marT="53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u="none" strike="noStrike">
                          <a:effectLst/>
                        </a:rPr>
                        <a:t> 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33" marR="5333" marT="53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u="none" strike="noStrike">
                          <a:effectLst/>
                        </a:rPr>
                        <a:t>Condivisione sito web e aggiornamento file monitoraggio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33" marR="5333" marT="53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u="none" strike="noStrike">
                          <a:effectLst/>
                        </a:rPr>
                        <a:t>no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33" marR="5333" marT="53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u="none" strike="noStrike">
                          <a:effectLst/>
                        </a:rPr>
                        <a:t>si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33" marR="5333" marT="53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u="none" strike="noStrike">
                          <a:effectLst/>
                        </a:rPr>
                        <a:t>x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33" marR="5333" marT="53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u="none" strike="noStrike">
                          <a:effectLst/>
                        </a:rPr>
                        <a:t>SI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33" marR="5333" marT="5333" marB="0" anchor="ctr"/>
                </a:tc>
              </a:tr>
              <a:tr h="295536"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u="none" strike="noStrike">
                          <a:effectLst/>
                        </a:rPr>
                        <a:t>Missioni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33" marR="5333" marT="53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u="none" strike="noStrike">
                          <a:effectLst/>
                        </a:rPr>
                        <a:t>R. Bonucci, F. Braschi e V. Turatto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33" marR="5333" marT="5333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it-IT" sz="800" u="none" strike="noStrike">
                          <a:effectLst/>
                        </a:rPr>
                        <a:t>Applicativo di Ateneo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33" marR="5333" marT="53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u="none" strike="noStrike">
                          <a:effectLst/>
                        </a:rPr>
                        <a:t>Condivisione procedure e modulistica; non accorpamento funzioni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33" marR="5333" marT="53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u="none" strike="noStrike">
                          <a:effectLst/>
                        </a:rPr>
                        <a:t>si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33" marR="5333" marT="53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u="none" strike="noStrike">
                          <a:effectLst/>
                        </a:rPr>
                        <a:t>si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33" marR="5333" marT="53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u="none" strike="noStrike">
                          <a:effectLst/>
                        </a:rPr>
                        <a:t>si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33" marR="5333" marT="53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u="none" strike="noStrike">
                          <a:effectLst/>
                        </a:rPr>
                        <a:t>SI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33" marR="5333" marT="5333" marB="0" anchor="ctr"/>
                </a:tc>
              </a:tr>
              <a:tr h="512293"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u="none" strike="noStrike">
                          <a:effectLst/>
                        </a:rPr>
                        <a:t>Fondo Economale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33" marR="5333" marT="53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u="none" strike="noStrike">
                          <a:effectLst/>
                        </a:rPr>
                        <a:t>R. Bonucci, L.Sarteanesi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33" marR="5333" marT="53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u="none" strike="noStrike" dirty="0">
                          <a:effectLst/>
                        </a:rPr>
                        <a:t>Sistema contabile UGOV; </a:t>
                      </a:r>
                      <a:endParaRPr lang="it-IT" sz="800" u="none" strike="noStrike" dirty="0" smtClean="0">
                        <a:effectLst/>
                      </a:endParaRPr>
                    </a:p>
                    <a:p>
                      <a:pPr algn="l" fontAlgn="ctr"/>
                      <a:r>
                        <a:rPr lang="it-IT" sz="800" u="none" strike="noStrike" dirty="0" smtClean="0">
                          <a:effectLst/>
                        </a:rPr>
                        <a:t>modulistica </a:t>
                      </a:r>
                      <a:r>
                        <a:rPr lang="it-IT" sz="800" u="none" strike="noStrike" dirty="0">
                          <a:effectLst/>
                        </a:rPr>
                        <a:t>interna</a:t>
                      </a:r>
                      <a:endParaRPr lang="it-IT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33" marR="5333" marT="53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u="none" strike="noStrike" dirty="0">
                          <a:effectLst/>
                        </a:rPr>
                        <a:t>Proposte di nuovo modulo coordinato, calendario rimborsi, aggiornamento web; si creazione di servizio a comune dal 1.1.2022</a:t>
                      </a:r>
                      <a:endParaRPr lang="it-IT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33" marR="5333" marT="53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u="none" strike="noStrike">
                          <a:effectLst/>
                        </a:rPr>
                        <a:t>si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33" marR="5333" marT="53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u="none" strike="noStrike">
                          <a:effectLst/>
                        </a:rPr>
                        <a:t>si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33" marR="5333" marT="53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u="none" strike="noStrike">
                          <a:effectLst/>
                        </a:rPr>
                        <a:t>si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33" marR="5333" marT="53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u="none" strike="noStrike">
                          <a:effectLst/>
                        </a:rPr>
                        <a:t>SI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33" marR="5333" marT="5333" marB="0" anchor="ctr"/>
                </a:tc>
              </a:tr>
              <a:tr h="547912"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u="none" strike="noStrike">
                          <a:effectLst/>
                        </a:rPr>
                        <a:t>Borse e assegni di ricerca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33" marR="5333" marT="5333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it-IT" sz="800" u="none" strike="noStrike">
                          <a:effectLst/>
                        </a:rPr>
                        <a:t>L. Collini, S. Rossi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33" marR="5333" marT="53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u="none" strike="noStrike" dirty="0" err="1">
                          <a:effectLst/>
                        </a:rPr>
                        <a:t>Akademia</a:t>
                      </a:r>
                      <a:endParaRPr lang="it-IT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33" marR="5333" marT="53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u="none" strike="noStrike">
                          <a:effectLst/>
                        </a:rPr>
                        <a:t>Relazione con stato di condivisione procedure e modulistica; non modifica assetto organizzativo attuale e dei riferimenti amministrativi per gli utenti dei due Dipartimenti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33" marR="5333" marT="53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u="none" strike="noStrike">
                          <a:effectLst/>
                        </a:rPr>
                        <a:t>si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33" marR="5333" marT="53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u="none" strike="noStrike">
                          <a:effectLst/>
                        </a:rPr>
                        <a:t>si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33" marR="5333" marT="53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u="none" strike="noStrike">
                          <a:effectLst/>
                        </a:rPr>
                        <a:t>si</a:t>
                      </a:r>
                      <a:endParaRPr lang="it-IT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33" marR="5333" marT="533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800" u="none" strike="noStrike" dirty="0">
                          <a:effectLst/>
                        </a:rPr>
                        <a:t>NO, per diversa numerosità pratiche (n. bandi assegni/borse)</a:t>
                      </a:r>
                      <a:endParaRPr lang="it-IT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333" marR="5333" marT="5333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3862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96A8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Freeform: Shape 23">
            <a:extLst>
              <a:ext uri="{FF2B5EF4-FFF2-40B4-BE49-F238E27FC236}">
                <a16:creationId xmlns:a16="http://schemas.microsoft.com/office/drawing/2014/main" xmlns="" id="{A6EF5A53-0A64-4CA5-B9C7-1CB97CB5CF1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8157843" y="6244836"/>
            <a:ext cx="4034156" cy="613164"/>
          </a:xfrm>
          <a:custGeom>
            <a:avLst/>
            <a:gdLst>
              <a:gd name="connsiteX0" fmla="*/ 1479137 w 4034156"/>
              <a:gd name="connsiteY0" fmla="*/ 230 h 613164"/>
              <a:gd name="connsiteX1" fmla="*/ 3482844 w 4034156"/>
              <a:gd name="connsiteY1" fmla="*/ 298555 h 613164"/>
              <a:gd name="connsiteX2" fmla="*/ 3831590 w 4034156"/>
              <a:gd name="connsiteY2" fmla="*/ 425010 h 613164"/>
              <a:gd name="connsiteX3" fmla="*/ 4034156 w 4034156"/>
              <a:gd name="connsiteY3" fmla="*/ 494088 h 613164"/>
              <a:gd name="connsiteX4" fmla="*/ 4034156 w 4034156"/>
              <a:gd name="connsiteY4" fmla="*/ 613164 h 613164"/>
              <a:gd name="connsiteX5" fmla="*/ 0 w 4034156"/>
              <a:gd name="connsiteY5" fmla="*/ 613164 h 613164"/>
              <a:gd name="connsiteX6" fmla="*/ 54792 w 4034156"/>
              <a:gd name="connsiteY6" fmla="*/ 512415 h 613164"/>
              <a:gd name="connsiteX7" fmla="*/ 168327 w 4034156"/>
              <a:gd name="connsiteY7" fmla="*/ 366637 h 613164"/>
              <a:gd name="connsiteX8" fmla="*/ 1192562 w 4034156"/>
              <a:gd name="connsiteY8" fmla="*/ 1522 h 613164"/>
              <a:gd name="connsiteX9" fmla="*/ 1479137 w 4034156"/>
              <a:gd name="connsiteY9" fmla="*/ 230 h 6131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034156" h="613164">
                <a:moveTo>
                  <a:pt x="1479137" y="230"/>
                </a:moveTo>
                <a:cubicBezTo>
                  <a:pt x="2152575" y="4287"/>
                  <a:pt x="2854487" y="63583"/>
                  <a:pt x="3482844" y="298555"/>
                </a:cubicBezTo>
                <a:cubicBezTo>
                  <a:pt x="3599338" y="342114"/>
                  <a:pt x="3715540" y="384216"/>
                  <a:pt x="3831590" y="425010"/>
                </a:cubicBezTo>
                <a:lnTo>
                  <a:pt x="4034156" y="494088"/>
                </a:lnTo>
                <a:lnTo>
                  <a:pt x="4034156" y="613164"/>
                </a:lnTo>
                <a:lnTo>
                  <a:pt x="0" y="613164"/>
                </a:lnTo>
                <a:lnTo>
                  <a:pt x="54792" y="512415"/>
                </a:lnTo>
                <a:cubicBezTo>
                  <a:pt x="88888" y="459433"/>
                  <a:pt x="126502" y="410480"/>
                  <a:pt x="168327" y="366637"/>
                </a:cubicBezTo>
                <a:cubicBezTo>
                  <a:pt x="428292" y="94062"/>
                  <a:pt x="821899" y="6565"/>
                  <a:pt x="1192562" y="1522"/>
                </a:cubicBezTo>
                <a:cubicBezTo>
                  <a:pt x="1287308" y="198"/>
                  <a:pt x="1382932" y="-349"/>
                  <a:pt x="1479137" y="23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5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 panose="020B0504020202020204" pitchFamily="34" charset="0"/>
              <a:ea typeface="+mn-ea"/>
              <a:cs typeface="+mn-cs"/>
            </a:endParaRPr>
          </a:p>
        </p:txBody>
      </p:sp>
      <p:sp>
        <p:nvSpPr>
          <p:cNvPr id="39" name="Freeform: Shape 25">
            <a:extLst>
              <a:ext uri="{FF2B5EF4-FFF2-40B4-BE49-F238E27FC236}">
                <a16:creationId xmlns:a16="http://schemas.microsoft.com/office/drawing/2014/main" xmlns="" id="{34ABFBEA-4EB0-4D02-A2C0-1733CD3D6F1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" y="688126"/>
            <a:ext cx="448491" cy="1634252"/>
          </a:xfrm>
          <a:custGeom>
            <a:avLst/>
            <a:gdLst>
              <a:gd name="connsiteX0" fmla="*/ 0 w 448491"/>
              <a:gd name="connsiteY0" fmla="*/ 0 h 1634252"/>
              <a:gd name="connsiteX1" fmla="*/ 12983 w 448491"/>
              <a:gd name="connsiteY1" fmla="*/ 10508 h 1634252"/>
              <a:gd name="connsiteX2" fmla="*/ 441611 w 448491"/>
              <a:gd name="connsiteY2" fmla="*/ 863751 h 1634252"/>
              <a:gd name="connsiteX3" fmla="*/ 251011 w 448491"/>
              <a:gd name="connsiteY3" fmla="*/ 1302895 h 1634252"/>
              <a:gd name="connsiteX4" fmla="*/ 74605 w 448491"/>
              <a:gd name="connsiteY4" fmla="*/ 1543249 h 1634252"/>
              <a:gd name="connsiteX5" fmla="*/ 0 w 448491"/>
              <a:gd name="connsiteY5" fmla="*/ 1634252 h 16342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8491" h="1634252">
                <a:moveTo>
                  <a:pt x="0" y="0"/>
                </a:moveTo>
                <a:lnTo>
                  <a:pt x="12983" y="10508"/>
                </a:lnTo>
                <a:cubicBezTo>
                  <a:pt x="278410" y="241022"/>
                  <a:pt x="489787" y="530267"/>
                  <a:pt x="441611" y="863751"/>
                </a:cubicBezTo>
                <a:cubicBezTo>
                  <a:pt x="418542" y="1022632"/>
                  <a:pt x="337007" y="1166302"/>
                  <a:pt x="251011" y="1302895"/>
                </a:cubicBezTo>
                <a:cubicBezTo>
                  <a:pt x="215138" y="1359902"/>
                  <a:pt x="154723" y="1442480"/>
                  <a:pt x="74605" y="1543249"/>
                </a:cubicBezTo>
                <a:lnTo>
                  <a:pt x="0" y="1634252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900">
              <a:solidFill>
                <a:prstClr val="white"/>
              </a:solidFill>
              <a:latin typeface="Avenir Next LT Pro" panose="020B0504020202020204" pitchFamily="34" charset="0"/>
            </a:endParaRPr>
          </a:p>
        </p:txBody>
      </p:sp>
      <p:sp>
        <p:nvSpPr>
          <p:cNvPr id="40" name="Freeform: Shape 27">
            <a:extLst>
              <a:ext uri="{FF2B5EF4-FFF2-40B4-BE49-F238E27FC236}">
                <a16:creationId xmlns:a16="http://schemas.microsoft.com/office/drawing/2014/main" xmlns="" id="{19E083F6-57F4-487B-A766-EA0462B1EED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7309459" y="6144069"/>
            <a:ext cx="4418271" cy="718159"/>
          </a:xfrm>
          <a:custGeom>
            <a:avLst/>
            <a:gdLst>
              <a:gd name="connsiteX0" fmla="*/ 1421452 w 4590626"/>
              <a:gd name="connsiteY0" fmla="*/ 0 h 713930"/>
              <a:gd name="connsiteX1" fmla="*/ 3247781 w 4590626"/>
              <a:gd name="connsiteY1" fmla="*/ 271915 h 713930"/>
              <a:gd name="connsiteX2" fmla="*/ 4517331 w 4590626"/>
              <a:gd name="connsiteY2" fmla="*/ 693394 h 713930"/>
              <a:gd name="connsiteX3" fmla="*/ 4590626 w 4590626"/>
              <a:gd name="connsiteY3" fmla="*/ 713930 h 713930"/>
              <a:gd name="connsiteX4" fmla="*/ 0 w 4590626"/>
              <a:gd name="connsiteY4" fmla="*/ 713930 h 713930"/>
              <a:gd name="connsiteX5" fmla="*/ 2854 w 4590626"/>
              <a:gd name="connsiteY5" fmla="*/ 705624 h 713930"/>
              <a:gd name="connsiteX6" fmla="*/ 226680 w 4590626"/>
              <a:gd name="connsiteY6" fmla="*/ 333970 h 713930"/>
              <a:gd name="connsiteX7" fmla="*/ 1160245 w 4590626"/>
              <a:gd name="connsiteY7" fmla="*/ 1178 h 713930"/>
              <a:gd name="connsiteX8" fmla="*/ 1421452 w 4590626"/>
              <a:gd name="connsiteY8" fmla="*/ 0 h 713930"/>
              <a:gd name="connsiteX0" fmla="*/ 1421452 w 4517331"/>
              <a:gd name="connsiteY0" fmla="*/ 0 h 713930"/>
              <a:gd name="connsiteX1" fmla="*/ 3247781 w 4517331"/>
              <a:gd name="connsiteY1" fmla="*/ 271915 h 713930"/>
              <a:gd name="connsiteX2" fmla="*/ 4517331 w 4517331"/>
              <a:gd name="connsiteY2" fmla="*/ 693394 h 713930"/>
              <a:gd name="connsiteX3" fmla="*/ 0 w 4517331"/>
              <a:gd name="connsiteY3" fmla="*/ 713930 h 713930"/>
              <a:gd name="connsiteX4" fmla="*/ 2854 w 4517331"/>
              <a:gd name="connsiteY4" fmla="*/ 705624 h 713930"/>
              <a:gd name="connsiteX5" fmla="*/ 226680 w 4517331"/>
              <a:gd name="connsiteY5" fmla="*/ 333970 h 713930"/>
              <a:gd name="connsiteX6" fmla="*/ 1160245 w 4517331"/>
              <a:gd name="connsiteY6" fmla="*/ 1178 h 713930"/>
              <a:gd name="connsiteX7" fmla="*/ 1421452 w 4517331"/>
              <a:gd name="connsiteY7" fmla="*/ 0 h 713930"/>
              <a:gd name="connsiteX0" fmla="*/ 0 w 4608771"/>
              <a:gd name="connsiteY0" fmla="*/ 713930 h 784834"/>
              <a:gd name="connsiteX1" fmla="*/ 2854 w 4608771"/>
              <a:gd name="connsiteY1" fmla="*/ 705624 h 784834"/>
              <a:gd name="connsiteX2" fmla="*/ 226680 w 4608771"/>
              <a:gd name="connsiteY2" fmla="*/ 333970 h 784834"/>
              <a:gd name="connsiteX3" fmla="*/ 1160245 w 4608771"/>
              <a:gd name="connsiteY3" fmla="*/ 1178 h 784834"/>
              <a:gd name="connsiteX4" fmla="*/ 1421452 w 4608771"/>
              <a:gd name="connsiteY4" fmla="*/ 0 h 784834"/>
              <a:gd name="connsiteX5" fmla="*/ 3247781 w 4608771"/>
              <a:gd name="connsiteY5" fmla="*/ 271915 h 784834"/>
              <a:gd name="connsiteX6" fmla="*/ 4608771 w 4608771"/>
              <a:gd name="connsiteY6" fmla="*/ 784834 h 784834"/>
              <a:gd name="connsiteX0" fmla="*/ 0 w 4418271"/>
              <a:gd name="connsiteY0" fmla="*/ 713930 h 718159"/>
              <a:gd name="connsiteX1" fmla="*/ 2854 w 4418271"/>
              <a:gd name="connsiteY1" fmla="*/ 705624 h 718159"/>
              <a:gd name="connsiteX2" fmla="*/ 226680 w 4418271"/>
              <a:gd name="connsiteY2" fmla="*/ 333970 h 718159"/>
              <a:gd name="connsiteX3" fmla="*/ 1160245 w 4418271"/>
              <a:gd name="connsiteY3" fmla="*/ 1178 h 718159"/>
              <a:gd name="connsiteX4" fmla="*/ 1421452 w 4418271"/>
              <a:gd name="connsiteY4" fmla="*/ 0 h 718159"/>
              <a:gd name="connsiteX5" fmla="*/ 3247781 w 4418271"/>
              <a:gd name="connsiteY5" fmla="*/ 271915 h 718159"/>
              <a:gd name="connsiteX6" fmla="*/ 4418271 w 4418271"/>
              <a:gd name="connsiteY6" fmla="*/ 718159 h 7181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18271" h="718159">
                <a:moveTo>
                  <a:pt x="0" y="713930"/>
                </a:moveTo>
                <a:lnTo>
                  <a:pt x="2854" y="705624"/>
                </a:lnTo>
                <a:cubicBezTo>
                  <a:pt x="60059" y="562888"/>
                  <a:pt x="131373" y="433874"/>
                  <a:pt x="226680" y="333970"/>
                </a:cubicBezTo>
                <a:cubicBezTo>
                  <a:pt x="463632" y="85526"/>
                  <a:pt x="822395" y="5774"/>
                  <a:pt x="1160245" y="1178"/>
                </a:cubicBezTo>
                <a:lnTo>
                  <a:pt x="1421452" y="0"/>
                </a:lnTo>
                <a:cubicBezTo>
                  <a:pt x="2035274" y="3698"/>
                  <a:pt x="2748311" y="152222"/>
                  <a:pt x="3247781" y="271915"/>
                </a:cubicBezTo>
                <a:cubicBezTo>
                  <a:pt x="3747251" y="391608"/>
                  <a:pt x="3902480" y="501606"/>
                  <a:pt x="4418271" y="718159"/>
                </a:cubicBezTo>
              </a:path>
            </a:pathLst>
          </a:cu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 Light"/>
              <a:ea typeface="+mn-ea"/>
              <a:cs typeface="+mn-cs"/>
            </a:endParaRPr>
          </a:p>
        </p:txBody>
      </p:sp>
      <p:sp useBgFill="1">
        <p:nvSpPr>
          <p:cNvPr id="41" name="Rectangle 29">
            <a:extLst>
              <a:ext uri="{FF2B5EF4-FFF2-40B4-BE49-F238E27FC236}">
                <a16:creationId xmlns:a16="http://schemas.microsoft.com/office/drawing/2014/main" xmlns="" id="{7A18C9FB-EC4C-4DAE-8F7D-C6E5AF60795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55864B54-E23E-4350-998C-2EA6B9A7DE94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762000" y="4083733"/>
            <a:ext cx="3810000" cy="1524000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buNone/>
            </a:pPr>
            <a:r>
              <a:rPr lang="en-US" sz="2400" b="0" kern="1200">
                <a:solidFill>
                  <a:schemeClr val="tx1">
                    <a:alpha val="70000"/>
                  </a:schemeClr>
                </a:solidFill>
                <a:effectLst/>
                <a:latin typeface="+mn-lt"/>
                <a:ea typeface="+mn-ea"/>
                <a:cs typeface="+mn-cs"/>
              </a:rPr>
              <a:t/>
            </a:r>
            <a:br>
              <a:rPr lang="en-US" sz="2400" b="0" kern="1200">
                <a:solidFill>
                  <a:schemeClr val="tx1">
                    <a:alpha val="70000"/>
                  </a:schemeClr>
                </a:solidFill>
                <a:effectLst/>
                <a:latin typeface="+mn-lt"/>
                <a:ea typeface="+mn-ea"/>
                <a:cs typeface="+mn-cs"/>
              </a:rPr>
            </a:br>
            <a:endParaRPr lang="en-US" sz="2400" kern="1200">
              <a:solidFill>
                <a:schemeClr val="tx1">
                  <a:alpha val="70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xmlns="" id="{A90EB1ED-CF74-44C2-853E-6177E160AB3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16200000" flipH="1">
            <a:off x="10653162" y="-776838"/>
            <a:ext cx="762001" cy="2315675"/>
          </a:xfrm>
          <a:custGeom>
            <a:avLst/>
            <a:gdLst>
              <a:gd name="connsiteX0" fmla="*/ 0 w 1085312"/>
              <a:gd name="connsiteY0" fmla="*/ 2315675 h 2315675"/>
              <a:gd name="connsiteX1" fmla="*/ 0 w 1085312"/>
              <a:gd name="connsiteY1" fmla="*/ 0 h 2315675"/>
              <a:gd name="connsiteX2" fmla="*/ 53089 w 1085312"/>
              <a:gd name="connsiteY2" fmla="*/ 4542 h 2315675"/>
              <a:gd name="connsiteX3" fmla="*/ 790077 w 1085312"/>
              <a:gd name="connsiteY3" fmla="*/ 872756 h 2315675"/>
              <a:gd name="connsiteX4" fmla="*/ 1085252 w 1085312"/>
              <a:gd name="connsiteY4" fmla="*/ 1943649 h 2315675"/>
              <a:gd name="connsiteX5" fmla="*/ 1064832 w 1085312"/>
              <a:gd name="connsiteY5" fmla="*/ 2198094 h 2315675"/>
              <a:gd name="connsiteX6" fmla="*/ 1043734 w 1085312"/>
              <a:gd name="connsiteY6" fmla="*/ 2315675 h 2315675"/>
              <a:gd name="connsiteX7" fmla="*/ 0 w 1085312"/>
              <a:gd name="connsiteY7" fmla="*/ 2315675 h 2315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85312" h="2315675">
                <a:moveTo>
                  <a:pt x="0" y="2315675"/>
                </a:moveTo>
                <a:lnTo>
                  <a:pt x="0" y="0"/>
                </a:lnTo>
                <a:lnTo>
                  <a:pt x="53089" y="4542"/>
                </a:lnTo>
                <a:cubicBezTo>
                  <a:pt x="405263" y="73503"/>
                  <a:pt x="612623" y="486635"/>
                  <a:pt x="790077" y="872756"/>
                </a:cubicBezTo>
                <a:cubicBezTo>
                  <a:pt x="937425" y="1193596"/>
                  <a:pt x="1088787" y="1533232"/>
                  <a:pt x="1085252" y="1943649"/>
                </a:cubicBezTo>
                <a:cubicBezTo>
                  <a:pt x="1084528" y="2029058"/>
                  <a:pt x="1077341" y="2113833"/>
                  <a:pt x="1064832" y="2198094"/>
                </a:cubicBezTo>
                <a:lnTo>
                  <a:pt x="1043734" y="2315675"/>
                </a:lnTo>
                <a:lnTo>
                  <a:pt x="0" y="2315675"/>
                </a:lnTo>
                <a:close/>
              </a:path>
            </a:pathLst>
          </a:custGeom>
          <a:solidFill>
            <a:schemeClr val="accent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prstClr val="white"/>
              </a:solidFill>
              <a:latin typeface="Avenir Next LT Pro" panose="020B0504020202020204" pitchFamily="34" charset="0"/>
            </a:endParaRPr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xmlns="" id="{57743230-5CA1-4096-8FEF-2A1530D8DDE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 flipH="1">
            <a:off x="0" y="5829359"/>
            <a:ext cx="4333874" cy="1028642"/>
            <a:chOff x="7153921" y="5829359"/>
            <a:chExt cx="5038078" cy="1028642"/>
          </a:xfrm>
        </p:grpSpPr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xmlns="" id="{CEAD3ABE-E984-4D7B-ADC3-7D4D38C9701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7963905" y="5913098"/>
              <a:ext cx="4228094" cy="944903"/>
            </a:xfrm>
            <a:custGeom>
              <a:avLst/>
              <a:gdLst>
                <a:gd name="connsiteX0" fmla="*/ 1673074 w 4228094"/>
                <a:gd name="connsiteY0" fmla="*/ 230 h 1137038"/>
                <a:gd name="connsiteX1" fmla="*/ 3676781 w 4228094"/>
                <a:gd name="connsiteY1" fmla="*/ 298555 h 1137038"/>
                <a:gd name="connsiteX2" fmla="*/ 4025527 w 4228094"/>
                <a:gd name="connsiteY2" fmla="*/ 425010 h 1137038"/>
                <a:gd name="connsiteX3" fmla="*/ 4228094 w 4228094"/>
                <a:gd name="connsiteY3" fmla="*/ 494088 h 1137038"/>
                <a:gd name="connsiteX4" fmla="*/ 4228094 w 4228094"/>
                <a:gd name="connsiteY4" fmla="*/ 1137038 h 1137038"/>
                <a:gd name="connsiteX5" fmla="*/ 0 w 4228094"/>
                <a:gd name="connsiteY5" fmla="*/ 1137038 h 1137038"/>
                <a:gd name="connsiteX6" fmla="*/ 18109 w 4228094"/>
                <a:gd name="connsiteY6" fmla="*/ 1068877 h 1137038"/>
                <a:gd name="connsiteX7" fmla="*/ 362264 w 4228094"/>
                <a:gd name="connsiteY7" fmla="*/ 366637 h 1137038"/>
                <a:gd name="connsiteX8" fmla="*/ 1386499 w 4228094"/>
                <a:gd name="connsiteY8" fmla="*/ 1522 h 1137038"/>
                <a:gd name="connsiteX9" fmla="*/ 1673074 w 4228094"/>
                <a:gd name="connsiteY9" fmla="*/ 230 h 11370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228094" h="1137038">
                  <a:moveTo>
                    <a:pt x="1673074" y="230"/>
                  </a:moveTo>
                  <a:cubicBezTo>
                    <a:pt x="2346512" y="4287"/>
                    <a:pt x="3048424" y="63583"/>
                    <a:pt x="3676781" y="298555"/>
                  </a:cubicBezTo>
                  <a:cubicBezTo>
                    <a:pt x="3793275" y="342114"/>
                    <a:pt x="3909477" y="384216"/>
                    <a:pt x="4025527" y="425010"/>
                  </a:cubicBezTo>
                  <a:lnTo>
                    <a:pt x="4228094" y="494088"/>
                  </a:lnTo>
                  <a:lnTo>
                    <a:pt x="4228094" y="1137038"/>
                  </a:lnTo>
                  <a:lnTo>
                    <a:pt x="0" y="1137038"/>
                  </a:lnTo>
                  <a:lnTo>
                    <a:pt x="18109" y="1068877"/>
                  </a:lnTo>
                  <a:cubicBezTo>
                    <a:pt x="95047" y="799139"/>
                    <a:pt x="194962" y="542008"/>
                    <a:pt x="362264" y="366637"/>
                  </a:cubicBezTo>
                  <a:cubicBezTo>
                    <a:pt x="622229" y="94062"/>
                    <a:pt x="1015836" y="6565"/>
                    <a:pt x="1386499" y="1522"/>
                  </a:cubicBezTo>
                  <a:cubicBezTo>
                    <a:pt x="1481245" y="198"/>
                    <a:pt x="1576869" y="-349"/>
                    <a:pt x="1673074" y="230"/>
                  </a:cubicBezTo>
                  <a:close/>
                </a:path>
              </a:pathLst>
            </a:custGeom>
            <a:solidFill>
              <a:schemeClr val="accent6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 sz="1500">
                <a:solidFill>
                  <a:schemeClr val="bg1"/>
                </a:solidFill>
                <a:latin typeface="Avenir Next LT Pro" panose="020B0504020202020204" pitchFamily="34" charset="0"/>
              </a:endParaRPr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xmlns="" id="{B18AFE34-D405-4581-A4CC-02072A13274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7153921" y="5829359"/>
              <a:ext cx="5038078" cy="1028642"/>
            </a:xfrm>
            <a:custGeom>
              <a:avLst/>
              <a:gdLst>
                <a:gd name="connsiteX0" fmla="*/ 1576991 w 5038078"/>
                <a:gd name="connsiteY0" fmla="*/ 210 h 1238015"/>
                <a:gd name="connsiteX1" fmla="*/ 3403320 w 5038078"/>
                <a:gd name="connsiteY1" fmla="*/ 272125 h 1238015"/>
                <a:gd name="connsiteX2" fmla="*/ 4672870 w 5038078"/>
                <a:gd name="connsiteY2" fmla="*/ 693604 h 1238015"/>
                <a:gd name="connsiteX3" fmla="*/ 5038078 w 5038078"/>
                <a:gd name="connsiteY3" fmla="*/ 795929 h 1238015"/>
                <a:gd name="connsiteX4" fmla="*/ 5038078 w 5038078"/>
                <a:gd name="connsiteY4" fmla="*/ 1238015 h 1238015"/>
                <a:gd name="connsiteX5" fmla="*/ 0 w 5038078"/>
                <a:gd name="connsiteY5" fmla="*/ 1238015 h 1238015"/>
                <a:gd name="connsiteX6" fmla="*/ 19230 w 5038078"/>
                <a:gd name="connsiteY6" fmla="*/ 1159819 h 1238015"/>
                <a:gd name="connsiteX7" fmla="*/ 382219 w 5038078"/>
                <a:gd name="connsiteY7" fmla="*/ 334180 h 1238015"/>
                <a:gd name="connsiteX8" fmla="*/ 1315784 w 5038078"/>
                <a:gd name="connsiteY8" fmla="*/ 1388 h 1238015"/>
                <a:gd name="connsiteX9" fmla="*/ 1576991 w 5038078"/>
                <a:gd name="connsiteY9" fmla="*/ 210 h 1238015"/>
                <a:gd name="connsiteX0" fmla="*/ 0 w 5129518"/>
                <a:gd name="connsiteY0" fmla="*/ 1237805 h 1329245"/>
                <a:gd name="connsiteX1" fmla="*/ 19230 w 5129518"/>
                <a:gd name="connsiteY1" fmla="*/ 1159609 h 1329245"/>
                <a:gd name="connsiteX2" fmla="*/ 382219 w 5129518"/>
                <a:gd name="connsiteY2" fmla="*/ 333970 h 1329245"/>
                <a:gd name="connsiteX3" fmla="*/ 1315784 w 5129518"/>
                <a:gd name="connsiteY3" fmla="*/ 1178 h 1329245"/>
                <a:gd name="connsiteX4" fmla="*/ 1576991 w 5129518"/>
                <a:gd name="connsiteY4" fmla="*/ 0 h 1329245"/>
                <a:gd name="connsiteX5" fmla="*/ 3403320 w 5129518"/>
                <a:gd name="connsiteY5" fmla="*/ 271915 h 1329245"/>
                <a:gd name="connsiteX6" fmla="*/ 4672870 w 5129518"/>
                <a:gd name="connsiteY6" fmla="*/ 693394 h 1329245"/>
                <a:gd name="connsiteX7" fmla="*/ 5038078 w 5129518"/>
                <a:gd name="connsiteY7" fmla="*/ 795719 h 1329245"/>
                <a:gd name="connsiteX8" fmla="*/ 5129518 w 5129518"/>
                <a:gd name="connsiteY8" fmla="*/ 1329245 h 1329245"/>
                <a:gd name="connsiteX0" fmla="*/ 0 w 5129518"/>
                <a:gd name="connsiteY0" fmla="*/ 1237805 h 1329245"/>
                <a:gd name="connsiteX1" fmla="*/ 19230 w 5129518"/>
                <a:gd name="connsiteY1" fmla="*/ 1159609 h 1329245"/>
                <a:gd name="connsiteX2" fmla="*/ 382219 w 5129518"/>
                <a:gd name="connsiteY2" fmla="*/ 333970 h 1329245"/>
                <a:gd name="connsiteX3" fmla="*/ 1315784 w 5129518"/>
                <a:gd name="connsiteY3" fmla="*/ 1178 h 1329245"/>
                <a:gd name="connsiteX4" fmla="*/ 1576991 w 5129518"/>
                <a:gd name="connsiteY4" fmla="*/ 0 h 1329245"/>
                <a:gd name="connsiteX5" fmla="*/ 3403320 w 5129518"/>
                <a:gd name="connsiteY5" fmla="*/ 271915 h 1329245"/>
                <a:gd name="connsiteX6" fmla="*/ 4672870 w 5129518"/>
                <a:gd name="connsiteY6" fmla="*/ 693394 h 1329245"/>
                <a:gd name="connsiteX7" fmla="*/ 5038078 w 5129518"/>
                <a:gd name="connsiteY7" fmla="*/ 795719 h 1329245"/>
                <a:gd name="connsiteX8" fmla="*/ 5129518 w 5129518"/>
                <a:gd name="connsiteY8" fmla="*/ 1329245 h 1329245"/>
                <a:gd name="connsiteX0" fmla="*/ 0 w 5049689"/>
                <a:gd name="connsiteY0" fmla="*/ 1237805 h 1423588"/>
                <a:gd name="connsiteX1" fmla="*/ 19230 w 5049689"/>
                <a:gd name="connsiteY1" fmla="*/ 1159609 h 1423588"/>
                <a:gd name="connsiteX2" fmla="*/ 382219 w 5049689"/>
                <a:gd name="connsiteY2" fmla="*/ 333970 h 1423588"/>
                <a:gd name="connsiteX3" fmla="*/ 1315784 w 5049689"/>
                <a:gd name="connsiteY3" fmla="*/ 1178 h 1423588"/>
                <a:gd name="connsiteX4" fmla="*/ 1576991 w 5049689"/>
                <a:gd name="connsiteY4" fmla="*/ 0 h 1423588"/>
                <a:gd name="connsiteX5" fmla="*/ 3403320 w 5049689"/>
                <a:gd name="connsiteY5" fmla="*/ 271915 h 1423588"/>
                <a:gd name="connsiteX6" fmla="*/ 4672870 w 5049689"/>
                <a:gd name="connsiteY6" fmla="*/ 693394 h 1423588"/>
                <a:gd name="connsiteX7" fmla="*/ 5038078 w 5049689"/>
                <a:gd name="connsiteY7" fmla="*/ 795719 h 1423588"/>
                <a:gd name="connsiteX8" fmla="*/ 5049689 w 5049689"/>
                <a:gd name="connsiteY8" fmla="*/ 1423588 h 1423588"/>
                <a:gd name="connsiteX0" fmla="*/ 0 w 5038078"/>
                <a:gd name="connsiteY0" fmla="*/ 1237805 h 1237805"/>
                <a:gd name="connsiteX1" fmla="*/ 19230 w 5038078"/>
                <a:gd name="connsiteY1" fmla="*/ 1159609 h 1237805"/>
                <a:gd name="connsiteX2" fmla="*/ 382219 w 5038078"/>
                <a:gd name="connsiteY2" fmla="*/ 333970 h 1237805"/>
                <a:gd name="connsiteX3" fmla="*/ 1315784 w 5038078"/>
                <a:gd name="connsiteY3" fmla="*/ 1178 h 1237805"/>
                <a:gd name="connsiteX4" fmla="*/ 1576991 w 5038078"/>
                <a:gd name="connsiteY4" fmla="*/ 0 h 1237805"/>
                <a:gd name="connsiteX5" fmla="*/ 3403320 w 5038078"/>
                <a:gd name="connsiteY5" fmla="*/ 271915 h 1237805"/>
                <a:gd name="connsiteX6" fmla="*/ 4672870 w 5038078"/>
                <a:gd name="connsiteY6" fmla="*/ 693394 h 1237805"/>
                <a:gd name="connsiteX7" fmla="*/ 5038078 w 5038078"/>
                <a:gd name="connsiteY7" fmla="*/ 795719 h 12378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038078" h="1237805">
                  <a:moveTo>
                    <a:pt x="0" y="1237805"/>
                  </a:moveTo>
                  <a:lnTo>
                    <a:pt x="19230" y="1159609"/>
                  </a:lnTo>
                  <a:cubicBezTo>
                    <a:pt x="96961" y="850027"/>
                    <a:pt x="191605" y="533778"/>
                    <a:pt x="382219" y="333970"/>
                  </a:cubicBezTo>
                  <a:cubicBezTo>
                    <a:pt x="619171" y="85526"/>
                    <a:pt x="977934" y="5774"/>
                    <a:pt x="1315784" y="1178"/>
                  </a:cubicBezTo>
                  <a:lnTo>
                    <a:pt x="1576991" y="0"/>
                  </a:lnTo>
                  <a:cubicBezTo>
                    <a:pt x="2190813" y="3698"/>
                    <a:pt x="2830589" y="57744"/>
                    <a:pt x="3403320" y="271915"/>
                  </a:cubicBezTo>
                  <a:cubicBezTo>
                    <a:pt x="3828046" y="430728"/>
                    <a:pt x="4248519" y="568281"/>
                    <a:pt x="4672870" y="693394"/>
                  </a:cubicBezTo>
                  <a:lnTo>
                    <a:pt x="5038078" y="795719"/>
                  </a:lnTo>
                </a:path>
              </a:pathLst>
            </a:custGeom>
            <a:noFill/>
            <a:ln w="19050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  <a:latin typeface="Avenir Next LT Pro Light"/>
              </a:endParaRPr>
            </a:p>
          </p:txBody>
        </p:sp>
      </p:grpSp>
      <p:sp>
        <p:nvSpPr>
          <p:cNvPr id="4" name="CasellaDiTesto 3">
            <a:extLst>
              <a:ext uri="{FF2B5EF4-FFF2-40B4-BE49-F238E27FC236}">
                <a16:creationId xmlns:a16="http://schemas.microsoft.com/office/drawing/2014/main" xmlns="" id="{304F5371-B7F5-4C67-95DC-1F2429B43251}"/>
              </a:ext>
            </a:extLst>
          </p:cNvPr>
          <p:cNvSpPr txBox="1"/>
          <p:nvPr/>
        </p:nvSpPr>
        <p:spPr>
          <a:xfrm>
            <a:off x="4114800" y="251946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t-IT" dirty="0"/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xmlns="" id="{FF3C75AF-ED0B-406D-9996-5B8B638EFB42}"/>
              </a:ext>
            </a:extLst>
          </p:cNvPr>
          <p:cNvSpPr txBox="1"/>
          <p:nvPr/>
        </p:nvSpPr>
        <p:spPr>
          <a:xfrm>
            <a:off x="2383277" y="237329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t-IT" dirty="0"/>
          </a:p>
        </p:txBody>
      </p:sp>
      <p:sp>
        <p:nvSpPr>
          <p:cNvPr id="12" name="CasellaDiTesto 11"/>
          <p:cNvSpPr txBox="1"/>
          <p:nvPr/>
        </p:nvSpPr>
        <p:spPr>
          <a:xfrm>
            <a:off x="9134764" y="176414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t-IT" dirty="0"/>
          </a:p>
        </p:txBody>
      </p:sp>
      <p:sp>
        <p:nvSpPr>
          <p:cNvPr id="19" name="CasellaDiTesto 18">
            <a:extLst>
              <a:ext uri="{FF2B5EF4-FFF2-40B4-BE49-F238E27FC236}">
                <a16:creationId xmlns:a16="http://schemas.microsoft.com/office/drawing/2014/main" xmlns="" id="{F7179510-F514-4E6A-BAEE-AAE8836DC78A}"/>
              </a:ext>
            </a:extLst>
          </p:cNvPr>
          <p:cNvSpPr txBox="1"/>
          <p:nvPr/>
        </p:nvSpPr>
        <p:spPr>
          <a:xfrm>
            <a:off x="536413" y="2557956"/>
            <a:ext cx="10950194" cy="369332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i="1"/>
              <a:t>Conclusione fase sperimentale - dal 1 aprile al 31.12.2021 - Eventuale fase a regime dal 1 gennaio 2022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795386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PebbleVTI">
  <a:themeElements>
    <a:clrScheme name="Giallo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FFCA08"/>
      </a:accent1>
      <a:accent2>
        <a:srgbClr val="F8931D"/>
      </a:accent2>
      <a:accent3>
        <a:srgbClr val="CE8D3E"/>
      </a:accent3>
      <a:accent4>
        <a:srgbClr val="EC7016"/>
      </a:accent4>
      <a:accent5>
        <a:srgbClr val="E64823"/>
      </a:accent5>
      <a:accent6>
        <a:srgbClr val="9C6A6A"/>
      </a:accent6>
      <a:hlink>
        <a:srgbClr val="2998E3"/>
      </a:hlink>
      <a:folHlink>
        <a:srgbClr val="7F723D"/>
      </a:folHlink>
    </a:clrScheme>
    <a:fontScheme name="Custom 4">
      <a:majorFont>
        <a:latin typeface="Sitka Subheading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ebbleVTI" id="{8B4DB91D-6BB4-4BA3-973A-733D3AF2680E}" vid="{9A19CF0D-2077-4BF4-BAA5-86934C336D59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Atlante</Template>
  <TotalTime>47</TotalTime>
  <Words>1579</Words>
  <Application>Microsoft Office PowerPoint</Application>
  <PresentationFormat>Widescreen</PresentationFormat>
  <Paragraphs>284</Paragraphs>
  <Slides>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8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16" baseType="lpstr">
      <vt:lpstr>SimSun</vt:lpstr>
      <vt:lpstr>Arial</vt:lpstr>
      <vt:lpstr>Avenir Next LT Pro</vt:lpstr>
      <vt:lpstr>Avenir Next LT Pro Light</vt:lpstr>
      <vt:lpstr>Calibri</vt:lpstr>
      <vt:lpstr>Sitka Subheading</vt:lpstr>
      <vt:lpstr>Verdana</vt:lpstr>
      <vt:lpstr>Wingdings</vt:lpstr>
      <vt:lpstr>PebbleVTI</vt:lpstr>
      <vt:lpstr>Coordinamento DICEA – DIEF: aggiornamento dicembre 2021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Coordinamento DICEA - DIEF</dc:title>
  <dc:creator>Gabriele La Mantia</dc:creator>
  <cp:lastModifiedBy>chiara</cp:lastModifiedBy>
  <cp:revision>123</cp:revision>
  <dcterms:created xsi:type="dcterms:W3CDTF">2021-05-05T09:57:07Z</dcterms:created>
  <dcterms:modified xsi:type="dcterms:W3CDTF">2021-12-23T10:29:07Z</dcterms:modified>
</cp:coreProperties>
</file>